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  <p:sldId id="268" r:id="rId12"/>
    <p:sldId id="269" r:id="rId13"/>
    <p:sldId id="270" r:id="rId14"/>
    <p:sldId id="271" r:id="rId15"/>
    <p:sldId id="266" r:id="rId16"/>
    <p:sldId id="267" r:id="rId17"/>
    <p:sldId id="272" r:id="rId18"/>
    <p:sldId id="273" r:id="rId19"/>
    <p:sldId id="276" r:id="rId20"/>
    <p:sldId id="277" r:id="rId21"/>
    <p:sldId id="274" r:id="rId22"/>
    <p:sldId id="278" r:id="rId2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CC"/>
    <a:srgbClr val="0066FF"/>
    <a:srgbClr val="00FF00"/>
    <a:srgbClr val="4F81BD"/>
    <a:srgbClr val="3366CC"/>
    <a:srgbClr val="3333FF"/>
    <a:srgbClr val="3366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2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8A7E-33FF-4822-8165-6C117EED7E74}" type="datetimeFigureOut">
              <a:rPr lang="hr-HR" smtClean="0"/>
              <a:t>14.5.2014.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44D5-1AB8-4542-AFB8-68D31548F1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5169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8A7E-33FF-4822-8165-6C117EED7E74}" type="datetimeFigureOut">
              <a:rPr lang="hr-HR" smtClean="0"/>
              <a:t>14.5.2014.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44D5-1AB8-4542-AFB8-68D31548F1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8419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8A7E-33FF-4822-8165-6C117EED7E74}" type="datetimeFigureOut">
              <a:rPr lang="hr-HR" smtClean="0"/>
              <a:t>14.5.2014.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44D5-1AB8-4542-AFB8-68D31548F1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0445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8A7E-33FF-4822-8165-6C117EED7E74}" type="datetimeFigureOut">
              <a:rPr lang="hr-HR" smtClean="0"/>
              <a:t>14.5.2014.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44D5-1AB8-4542-AFB8-68D31548F1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296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8A7E-33FF-4822-8165-6C117EED7E74}" type="datetimeFigureOut">
              <a:rPr lang="hr-HR" smtClean="0"/>
              <a:t>14.5.2014.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44D5-1AB8-4542-AFB8-68D31548F1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9144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8A7E-33FF-4822-8165-6C117EED7E74}" type="datetimeFigureOut">
              <a:rPr lang="hr-HR" smtClean="0"/>
              <a:t>14.5.2014.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44D5-1AB8-4542-AFB8-68D31548F1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6531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8A7E-33FF-4822-8165-6C117EED7E74}" type="datetimeFigureOut">
              <a:rPr lang="hr-HR" smtClean="0"/>
              <a:t>14.5.2014.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44D5-1AB8-4542-AFB8-68D31548F1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823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8A7E-33FF-4822-8165-6C117EED7E74}" type="datetimeFigureOut">
              <a:rPr lang="hr-HR" smtClean="0"/>
              <a:t>14.5.2014.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44D5-1AB8-4542-AFB8-68D31548F1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2159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8A7E-33FF-4822-8165-6C117EED7E74}" type="datetimeFigureOut">
              <a:rPr lang="hr-HR" smtClean="0"/>
              <a:t>14.5.2014.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44D5-1AB8-4542-AFB8-68D31548F1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4659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8A7E-33FF-4822-8165-6C117EED7E74}" type="datetimeFigureOut">
              <a:rPr lang="hr-HR" smtClean="0"/>
              <a:t>14.5.2014.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44D5-1AB8-4542-AFB8-68D31548F1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7877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8A7E-33FF-4822-8165-6C117EED7E74}" type="datetimeFigureOut">
              <a:rPr lang="hr-HR" smtClean="0"/>
              <a:t>14.5.2014.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44D5-1AB8-4542-AFB8-68D31548F1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9009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18A7E-33FF-4822-8165-6C117EED7E74}" type="datetimeFigureOut">
              <a:rPr lang="hr-HR" smtClean="0"/>
              <a:t>14.5.2014.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544D5-1AB8-4542-AFB8-68D31548F1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55053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hr/url?sa=i&amp;rct=j&amp;q=&amp;esrc=s&amp;source=images&amp;cd=&amp;cad=rja&amp;uact=8&amp;docid=2EUjzvoZvb29LM&amp;tbnid=G5J08AgCZiUARM:&amp;ved=0CAUQjRw&amp;url=http://www.adriaclub.co.uk/sibenik-hr.aspx&amp;ei=fLFkU6nfCsm3O-vBgMgJ&amp;bvm=bv.65788261,d.d2k&amp;psig=AFQjCNGH0SfZNJOy-OF8k15iq-RyyjF34g&amp;ust=1399194361986642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CEAAkGBxQTEhUUExQWFhUXGBgYFxgXFxkdHRccGRkcGhwYFxwcHiggHx0lHBcXIjEhJSkrLi4uFx8zODMsNygtLisBCgoKDg0OGxAQGywlHyQsLCwsLDQsLDAsLCwsLCw0LCwsLCwsLCwsLCwsLCwsLCwsLCwsLCwsLCwsLCwsLCwsLP/AABEIALgBEgMBIgACEQEDEQH/xAAbAAAABwEAAAAAAAAAAAAAAAAAAQIDBAUGB//EAEMQAAECBAMGAwUGAwYGAwAAAAECEQADEiEEMUEFEyJRYXEGgZEyQqGx8BQjUsHR4Qdi8UNTY3KSohUWM4KywjRUo//EABoBAAIDAQEAAAAAAAAAAAAAAAEDAAIEBQb/xAAvEQACAgEEAgEBCAEFAQAAAAAAAQIRAwQSITETQVEiFDJCYXGRwfCBM6Gx0eEj/9oADAMBAAIRAxEAPwC8lPzMTEPzhqXLvmIkoRHWkzjpDstXWHAOsNpRDjdYUy4uDbrCGPMesGH6esAIpusBusFf6IgOYgRYHWAB1hASYSpKohB8Ac4MNziLUrlB7w8olEslAjnB25xFqObQRUYlEsl2gxTEOowYVAom4mimDdMQqoFRiUHcTnEJ4YhuYMEwKJuJhp5GElI/DEYKVB1K5xKJuJG6HKDGHHIRHrVzMAKVzMSmG0SE4FH4U+kZrxlsabMAMsO2QHPzIA73i/Clc/jCqjz+MTklr4OMTtmzZawFIU453v5QZkTDmFZ6uB5x2QiAtCTmAfKLNgT+TjeIxJHCxcDUXPlElE0FgTcgOMh9NG7xnhiUpTgZmoixBJ5vnAl+FZQJU6nIuxDejWijxpotvRzvHmzqLDQMeJuvSIyZjJUpV72jc7S8GJLUqNufWIB8C8JFUWWLgHlSfRSbHLoKndu+Z1ijUplMosS7l8o6PhfDdMkyyoMQ1gB8c4pcT4PUWDpAAbhTn1UdTAWF2XeeFIy9I/vfnBRo/wDk3+b4QcT7PIHnh8G/QB0iQhPSG0vyh5IPKGMShYH1eFAGCS8KcxUsHR1gxL6iCc/RgHtADwK3XaBux0ggIKIHgXQOkBh0+MJEAERCCvMfGDChq0Ig3EQhDOLxSZpQhMg4dTVVVbxP4inTlFiyeZ9IacQdoFIN/I4yOfwgMnn8IbDQdUQgtk8/hACU8/hCKoDxCcDlKefwgUp5j0hAVETas0btYKqeE8Qc0tqWzAZ21YwrLk2RbvkZjhufXAvG4tKUmgVrZTJAuSl/g6WftDsjEIUkKPC4HtcyTbvb4iOS47bC97NPAaAlHtEgrSFkLlm2XG5P4g8Wmy8RNMtG+UxLLBSUgkJCVe8kcJAtSCbqYsY5T1meL3OqNscGOXCOmUDn8IIpHP4RAwGMCk+05YZ5uc3IDO4Nuo5gCUVGOngzRzR3RZiy4njdMdoTz+EFSPoQ08Aw+hVjzJ+hAZP0IYPeA3WJRB0gQOHnDQHWBaIAWqnnCVU84S3SEv0ggCVTDEwJMOmGZkWRVjdI5GBBVnrAhhUkJX0hYXDV+cGH5wssPVGBDYSYWlPeAEU0Bu0EPOFBP08QIIIQdJ6esGB1iEAIMQV+fwgFUQIoJ6wG6wl+8GFQCCvMwLdYL0gieoiBsWPOBbrCaoSVaxKJY40BhCHgExKBZjvF3jBMlSZaGqqAW5UCkOLlr5VAh3BpIBEU2F8WrWaamdRpUouoJZs1FiXsDrc2yjebR2Ph5/8A1pKFlmcgVeShxDyMZyd4RQieghCZkhVFYW1UrduQxN1pU9JGdku945WfRdzm7/M34tT1GKM7itlqn4fCzimhc6bKkoAulCTUHZ2YuD1v1i78V7JXh5MpaJoJqpmAhMtJFCi4ayWSFgkklibhgIn7e8QSpSgV/wBmFlBR7wos2mZZh+HR4j4nbT0nEynAlmcp01JQUsU2IHFwtoxe0ZfPjScdra9P/of4pNp7qKLwptbFLmpIkrmglSioOlIqs5U1Is2bnJg4t04E2fPVoh7O2wmalJTkQ4LjLnzOgbqImbzr8I26B4pW8bd+0ZtWskUlLr5Dg3P0IRvO8Bz1jpGKxTmCqMIP1eCccvjBA2KqMESfowgr7QVcSgWKL/RgGEbyEqmGDQLFEQ2qBVDazBSBYYTAhAfrAiwB4rP0YFR+jDdR+hChMMVYbFgn6MKKephPpAUTzz6wAin6/OBUPomEFJ5j1gEZP84lEHivpeDrPIQ0G6epgyBzHxiBF1n6ECvr8IQpukAKH0IlAsVVmXgV9YAmfVoUV2NrAEntAYUJQSwezgHyNwe0Lc9YRgJUzcImGWQCHyFgTY26NC6hyPwisLceS81UmEVQAYFX08EZrRYoLActCUzU1UuX7W1+TXhrFKNCqSxbr6WBjkW0Nt4iYqYqq0vgUpBJSFElmN2elRBLZG754NVmzRnthVfJswYsbjcuzr8vHSiKgoEM9r2dnfvDopU4sWspjlbI+RjkWJXNlypcolAkzsOlRUQRXkKLlipCmVpqSWMaj+GMqaZS1rUsoKiZYU1JJcKWC5KjZnsBoS5YYc2VtRlz/gOTHBK48GX2jsxEram6m1qlFVTqJJoIKiSTmElyS9wk6vD/AIgKpWI3aSZqZQCCCAStYKjwgXNJUipIdilT2LRI8UypmI2vupZZW7TKJZ2SpCiskcqJi43+yNjysMmmSgJtdTcSuq1Zn5DpBenjkbVcJ/2gedwSZiPC+1JyVypS8PMAJcq3amFx7rcAsOQHKOil2z/P8oEFT0tDMOkhhm5r2UyamWSO1gKDzMCiEvAJjWZQ92YBR1honlAUD1gkFqSOYggBzgUHlA3JiEAQIS4hRkmEmTEIJJEJUofRg1I6jygFI+hFkAIK6QIWB1+EFBIRsLia01Cz9b+fWHgo/rFZsCXu8OgZqaog2zv5dosRMikb2qyPsUlR5H1gJJzOcJE/lfzgzOLaxYFi0pPKBuycx8ISZihq3nBORqGichHaC+UGEmEJJ5waW5uegFoBBaUvmR6we6hI5OYdA7tACNKIAcm2Vg7k5ADUk6RJm7NEyXSuoE3UB7oHujmTlVnytGZx22Upn3JCUO3AFAqa5IJ0DgNDidsElRIltkHlm3UXs75RmyybfBuwY1FW+zaYQOhSEOgyiybGwICgCHuLs3yMQp6AQVBLEGlaR7pz/cEZiKnwxtOqfMACWUkEBKQASm1gTm3yi1xWKompWoEJX93Mekf5VcJ0PPnCoycWNnBSVMj+XqYUny84GJTSoi2fr2htKusbU7Vo5zVOmOKIZ1ZchmfrnEXFiUSfu0KUGckDW5GT5OOReKjxJOxRWgSZVaLBd0nIizKbR8oxu0doKlTFSi6QpFlFyUkFhdSUkpLgau1jHD1s9TNuK4idXTwwxSfbN9JxEhMsSt0ndoDoCzUwFwylO1ja5YNpCjtaW7JXLHCDSSQUvTS46CvXQRzjYmMmAy0pqIShgEpNTkqpUQHvSCwDjh1djO2so/apiZSFLdAExMpBXQSXMq7psCbkC5yuYVj+0wupWXn4ZdxL3w3gVK2jicUqyVo4HcGkkJSrLUSrecbF08xGO8IbUGIUsJFFBBWlLhlEFIqJuTwM2jdA2nmTwLFQDNmRzIu/UEeUdfSSlLHc+HbOdqVFTqPVEpJToH6RkMV4oBMwBSRZKGNjUSohN+EH2QepN8m08sVjh4gNRfytHIPFyZacYuidvC4JLgqCsmKslEWdRuciSXMI12JzS54G6SajxXJ1XZe2BNCnSbZ2F2AelQ4SdfMHW1gVDMXDxxvDeIjKKSmgoYgJD1IKCC8x7kqObFjfk0dG8L7VVPk1rIc3YCybsE58vyjJo55sWRQk7i/9jRqIY5wcl2i930FvjzhtSuxhJMd2jk2OGb3gbx9YYM7r+8EVQaBY8o9TCTDVV+cJY8oNAseqEAzBzhikjT4wbRKJY6D3gQgSjygQaIVGycTMmAK3YQgC18+wizYdPOKjZWJky5IKVCkOCpxcpsfiIzGE8WE4shY+6qOXVgnOwyHqYR5VBJSdsYsbk3SN4JgcC1wfh5Q6Jo5xznafi5U2YFSyZaUKZOTKP81uvOH9m+KlIpQppjHqCRl5HPnlFPtcLp2HwTo6DvdGH6j6MEJj2b4RCmkGhQOR580k3boNYkSwa1XFm+WkaeOxXI9UeUAqbN4TS9v1giQ+cEAuuFGawf6tzggb5vBYgcC6bGk5tqL9rPFJOlZeEXKSRlcXhxMZ3FxyYuX/AFiVOkPdnvyyvnFPIVIUUlC5qalqSgEu5Q7i78vjEooQpZlfaplYuUinuwNLeUc7ejs7WWWzE0qCmDlNwzet+sPzypRYJQlNyWAfRru7Z/CKzYyJdXBPXMpcFJbI5HLpmIGI2vht0qbUtaEqoJS4NXT2Xtd4m5AcTYzZlaZas3Qkk56Uuf8ATDKi2j/WcMbOx9SAgFpaQKUg5vk5Nz+8Sn1fJnd79usbMMvoRztRH/6MQ2rQqbgUzE0LCSg2KVAEG2QHZ4JUxPIeoy5xl/HMvFLQn7M5CVOoIssUlxSBmHANrv5wNROcYfQv/CuCMJS+pkXHbLOETMXgsUiWmYkFcuaoOAQClctRJIPEwqBuS5sGtsJthOHRLTMw6pEmwEwFK0An8akmq599QuXfWOeLmZJnJWSlJl0E0qCONXE9walJUBlTVcWJjbSxs+4XPrqHEATSQQF5FtSdMxHNhmyxfDX9+DbLHCXaLX+Hcxc3ETUBa0CaAtYRZamVkFi6AN4SoggsLGOhjYOEFvs0kvcky0qJPMkgknqY5X4S24rCTndkKstw+ti2dr5HWOvysYmalK5ZcKbUEtplr0zGt406fKnPxyX6MTng9u5P9SGnw/hP/rSL/wCGgf8ArE3D4NCAyJaEDklAHyDQreF84EsKN3b5f1tG1qMOXSMa3S4Vsax2z5c0UzJSF5e0gH5iFYaQlAIloCU/hCaR6BhClpLtc8/2gqD1Z8j+sFKL5VEblHjkWAWv6v8ArCKb6Dnb94IAcr8obLDJP6+T5xeitjgUBr+cEZzc/wAoQL5d4C5l2z+UGgWObwtl84aM4v7MCrt5wgqc5ZZ9IKBY4pesJr5ntlCC72t3gLB1IP10EQg5R/N8IEAE8/jBRKIcqx81SU01ppLrZGXIkEfnFchTFOTKAGT3Fu+TGOnS/DsgaElmctf4fCI2I8KSCFKPCGuzhgL2jzizr2ej+wTS7Rz2VibsFAnJiM+vcQMXOL1ljl1YcxyvzjTz/BkgSxOE1bWLONfJ4WrwetgUkKDWqAbsNTZrtB8+O+BL0uRPjkjeDp4ViUVTPcpAVlkzd78ucb3DqNiQQGYkZPfJu0YDZnhmfh5iVmgEHhU59GIFyH1jZ4bFMpTgh9P1839Y6Wm1GOMabMmbRZ27UWT94dGhVQJyv2iF9tAd39P0hacYh82PNjGpZ8T/ABL9zK9HqF+B/sSJmKSksuwNwQzk2a3c+jw7tPBESq1KlpSbVGYm9iQAxL9oqsWtKpskOMyC9gAxHe5b1hU6ckE1MwdrZ9yO0Zs+Ru0mmma9PhSqTTTRgcKSDJGu/mnyIsexhODxBGMJ6n/xjUKkSXJCACbvY36PlCpGyZa1DhI6pJ/UwhNezW064KDwzOeasD8PTnF1sPwqPspTilFNS0TWFmTSl0rcWN2LXHpF7htjyJH3qWSpLsS/63ig2n4oTLVMc8VhQCCFFnKi45kgWsQbFox6nNPdsx9jMcVVzNb9vlygmXKYFVgBU+Q/FoHd9W5wUraaFKpJuQSQLF0+0c7g3tbLrHLJu15qWmBKgkoVulLL3BCVEdHGQyLdI1ngPwzNxChiDUUpYOTY8ylILqDgi/cCEY8edO9xJTxy9GqVnoQMj8s/LWFBd3cDneH9p4USnUuYij8RIAvkGMU+G29hlr3cudLUoN7IWR2ehvjHpFki48s4bxTT4TIe1PCMqdME5MxaJliTUpSbe6zgpH+VQZ7RnfEvhhUjDzJpXLACUoZCGKgVgDoMxcZt1joRQwBNIGnEPgM9Iyn8RpxTgmey1oAy0dXduGM+XFhatd/qPxyzJ1Tr9Cv8G+GZE/ComTAolSlBTH3QSGDXFwL9I3YQlISlLgDK75Wa8YnwXipxwktMiSDSV1TJyqZd1FXBS6lG7GwFs9I0EmZPHFNlJUR/crBPkiYlI/3mBjyYI18lsmDUSTdOi2lnLP5Rmdq+J0onCVM9oWbIByRU6n0JIYF+YNhPn7TkpSa1mUHA40rQQ/VQpPWkkdoz/jHbOEVJTTNTMWFJpKSCUhwVcQdnAIbmRaxiutwwzw+9VFdNOeKdUaDCbdYF1FTOEDgAWUpdWrWdrEZZxZYXGiaA4oWRYO2YdIIGrW6MY5XsPFKYrSVlctNISTSllGoqUqtLXqOfozxY7K23OmGoL4geNJYVjJCUAkCsAKszGoNxARw44s2ne7G6/k6spY8q2yR0RSFAsou35QFy9c4BxJUEq5jQZ/QOnKGqz+jx6bBkeXHGfyjhZsfjm4fAaQXuPMfp+8Kp5WPp6w0qZ07tBOT/AEhwkcSq99OsJCs2IZ/pobSTyT6/OAF9Pz+hBog5MmNmfl84RW/KEqzYpPoG8oIq5N6QaIO/aeggQyw/lg4lIlk+fhzLDrBA0cM/Z4osftwGWsIcF6AWBuUuR0zZ4geK9r7tIlISohRLFdySrMp7aN+YjMYqaTLShCSSAoqzPtHNx5CPKyxvdS6PT5NU5RaRq9lyt+JUu5SlJJOQuSxdrlvd84uMXipUlLZqFgKgDYBgTpGZ2HtBVIS9IqA7cyNCbDL+s2YmVMWsXqQQFOogF73zHm0TFhTtyXBeGS4/T30Vm0NpTJpHFZ2dJsH7tl8bQMPj5qLuFaMQXPfLTlF6cBKmZygX1Sn80cLdSITifCpSKhM3d/ZmkF+gIN/SNkJ43HbRSeLLF3ZEw+00K9rh05iDxmKWlUvdJTMBVxpLsEt7RIsGPPOIs/Zc5rJC2y3Zc9bZj0EDw9I+940soMWLgjyIHPOA8MH9SLrVZV9Mi2mSXmIUobu4DhIJPk4szizG/WFeOsEqSN9JU8hTZXKCrIknMEuH0NjELxalalyTLfhUMuejxc7dxCRhJtQcUkf62SR6lKh1RDMT2tGfMtybOf4XaHExLg6H9njU7OmJUApgeXp0jBiYEmwYvnGr2LiWBcgjP4RoyL2jNjfpljtueigyy7qGQLU/zOxbzEOeHv4bSJyBNmz5gBDgCkkvqotZ+XyikmYxJnJrCmUalFIq4R7IbJnZ7GNns7xNKUaVzUBIfiWgtMazFmAuDmcgLXMKcI/HLLW2yvm/wzkEAScXMlgcQqQ4UqzKIqANg1qXDZiLrZGytpYZBlyVYKfLAAQVrnJKAMklkKdIyF3AYOWi0lz0KFQTLKfxyZpGZzpAZ/MxX/8AH5KllG9lhILUrXQVkZkmzjpdy/SKqISPjdi7TnD28IAo8W6QuZmQXFZCbEFTsbk87x0eHMWA02fMHMIlS2PmtCo1GHxZazlR9lKVghrGpyBa+p5cxFhhsUHAUF1fzJLf7SUj6cmBKN+y8J7fRzuTsCZIJVInFZ/BPCSlXZSEpUnvcdIxf8Rtvb4ypVCpapVW9QdF5AA+8GcgjRQjvOMmhSFlEpKmBpdIIUoCyU+dqjbvHBf4nShM2nMEhExTolmndKSqyADwUgtYaRSOPa7ZfJm3RpG78NYObLw8lC0oQEywCA5L83sA50Y3LPFrunyIfk/19CK1SMUqZUFS0ykkv7ZWBSSxCtQQNLFJFxlW4XZONSpa98lTlkoIZwFEg1jgC9GIbqLGObLM79GuOVpcIv1Fiagf9JOmljaIc2fJTmEjmTSPUEhXpEh5gQRMQhSAAom9KSln9pz7OnTrEDHbJSpJ3SaSk3CrKY3a5a1+thGnS61JpNtf8CNRjWRXtX8kyZLTZxLLjXUeYiDiNiYaYXMlIbVHCc9ChiYlktpfkbeukKK+nqBHpHCMlyrPNqTT4YaHSAm6gHZ727m/rABPvAflDaVh75+Y+OUKpzqIubfQL6QVFRVIEpOTtiU2fP1JhRmjJr6uOmUESNFEHro/fKEUOW+YfzAeLFQxMsCMho/7wdRzf4foYBSOj9m9OUILcvU/QgkFVpOWfofJ4MudfKE0hxw+g/OEV505ZZflEIOAq6+n7wIY3g/FAggMBtPFTCpKyVFSSKVOojPh9o9/QjSJWDw2JBM1YLkWdLdXaz3OsWWySiVNVPmCUrKlCVexUGYhNnNi4BDuLar2liJk6eFIklQQApEkIPELBpjH2Qp9RnHmItPhnpPEox3N2P4TAEJlrmqJUU1JBLJ4slOxBNsj6Q7L2zh5KyJkuYZ1i3CkEZOFJJcFjmnyiXs2VOnpUpKUpVepiUgK5EEEKaM5tXwptBU0rVLloFLFaVClIGZNgX1yiQW5tvo1qUI40odk3F+NJ61brDpSgnRAuB+JSi7DqAIlbP2cp97NUZsw++XWE892xqT3Zz8IiYDCy8IAAhSpkwgBRsSXcqqStggB7EX+djtHEhIDqoUbNNADG2UwClr5kgwWtzqPCLRkoq5csPGY8IDO/chQ7cQqeKvBbeClEK4gSbiynysrXtlEDG7OxCjUUFSQ/EhSVI71pJT8YrUSaQ7AdlAkv5m0aseNRXBhy5pTds1hxUzNH3l8sljyNj5X6QjFY5U2TMlKlTSCAFNLUSlznlnyjPysYtJIqdg9/kDF5s/xCSAmZxDUEsryVZ+xgv8AQqnfFmMn4SYFlIlzHs4UgggnmD5RaYKXiWtLJDENwv6C8bqSZakhYGbs6W9arehgTQD7QHQEZdqvyVCsmqrhIfh0W7lsxcnDYhSgvcLpsHSxIA5pSSoZaiIisYuX92XSGSClSc2DOxD5xvqO/R7+lf5GJ83BTGZdJs9CjkA3uLCk6g8oqtYvxIM9G49M59hMRwEgAFP4dQAefVoewe2MTwgspAtxIsABk4A0EavGeHMOc5aB1RXLd2cCkhNja6YzaNkAYpUqWpQASrNpjEi4IBl/r3hqzxkrQlYZex//AJnKFUrlJWSkB3IKbPSk6MTo2UW+y/FQKKUkpf8AvpqyGGdySQ4dmL5WjP47wviKyQqUoOTepBve5UmkcvaiLitnYlKAPs80izqSN4BkzGWVDQ6wxOLFNNdm/wBmeI1U7yZJ3csMAqVNDckikEFntkYpNo+JZCsWozUCtIQEzEp4yM2rcGjO3I6ZxlMEQanUE0lJpycgEsQRzEVk9BXjOE3CkJSX1SAAX6N8IVmxqcaYYycXZ0ZXiAkkpNSSxLMVFlNu0gjNjr8SIkJ2vLO8ShSENUklJJyS5B0sx4uYaKWZsmdSFLl8WaZhQELVTk5YJWHvxB7ZxRSpZQiaVKxC8QqtO7EteZf7wrzpIUq1jc21jmS0H5mhZ2joeEnoUVUTCQplUlZLhSWYACzlThjy5xLK0sFVKNLG4USRlSBnnfLXtHMZe0FppCJUxM2lEtTpVSlADFQCR7RsHItTaL/ZOMC1CuYlwKfYISUqd0nKo2sSCHFzzzvSTjyNWVPg1GJUFMtDMruzjPziLvi7HlfK/mP0heDkzDIStQJSXNSRw6i7ZDK/pEQ4kC1XFoA5IHVhl1No9XoptYI+Tvo4GqxN5n40376JZWB0BPVj2/SAotzPkW8oZPRzcs5vnCVTSRTSzXIJceXKNtGOxe9uwZz1+EKMxvdLdIaSovcDs7j4wFzLHrmzWiUCxxa8rG/M/MQiYdAkg6kE5ejw0herkcn1gpuIver4te13EGiWPBfQN1P00JJDO4ENFaQzK7W/MDODSgksSydTYn94NEHKxzg4hGvRCT5fvAg0Sjn0mUtShJCwxU9J1I1Bz0t5x1/wbglS5TqAF7E55XYC2ZMcSwKVVhQPssbd9OsduwG3cOrDoWtFU1b8KpiiwTkVOoDICwEee4i7Z3o2+CdiJ0mWamQLuSwsTmX0eKWXiZhlLROmqKXesgFKg70CkA06Xd+ZhOKQaN4qiW/vSmpAJ1ScwNVF/LRiVhd3SQoFOe8NSgytd2PZf8Sb59iqWS+uEaY4lHl9je5CUmlQBWzaS2YNU+RILUjlCNz7iVGWVcIa6ZhyBuwAzAAA7m0WE2QFGsGhIBCSBWkk2qCTZBfUt84b2fs/dkFZIJDDeGpBdr528rRQaRsRsqWgVUKkLyK5ai0w5cS0Mokv7xAt3EVC9kTarypC68t6kg5v/wBSUpIB/wAw0z56qfiESBXOmGnIiobq/LX6yjEbZ8alat2mqXKLB5QIqGpCVEejjr0vBSb4KTlFLkc2lgJUmtK9yJxZgmYuYhH8qgwNhq57RB/4fOXKUUy0TGmJAMgVWKS+TqzpziAjBSVj7vFSwp/YnJVKP+q8v/drEpPh7GI45ctbAPVIWlduby1ExoVr2Iu/Rd7BxwlyhLWChQKgagoavcj8xF/hxUAU2SSBUCGJLtdJGbHMaRg5PiCehQE2YVC9pyK/mys+RDRo8BtQTFArlBDgvu1nPIKKFAg9qoy5sT5kjZh1CrazSbSxErDS1ZBYHtMHNT+yxD5HRxGD2n4qmLUSDTUm6XJuDoWFnBvqDFd4k2hNmTbiYEhhkBZrpS1mFwDybKKyaSAEtU40DqTzS4c6HQWvrCMenvmfZnyZm26OieFfEacQDKmM9IDEPZtBkSWeos3m4kjZ5kzN6AFM6Xe5fn1bmI55s+TWK0z0SlJ4brlpJpSkDNQP4nLXYDUtsMJtQCUhCpu9UBnLrmFR5qIqD9zD8OPZKlW3+9FFkbXPZa46bMUqXOlcUpAXvZbkFRbhDMx4hm8DZm1PtEszDIEmYlRSAXAcZXcqF9ehh3ZxxipDy8OkyixO8my3S3vUoqUnsSO0Vuy8TOmTN0kSwSlc0fdKIpCiCQTOBLkHIZQxp10NjKLlVl9jJDyxveIAOXCZgDXNJW7D0jlvhFKJ2M+9cg1rISQkuXZjkGJfyAjabax8yXLxCp4FK5ZTLXJSpqlIKaZoUpwCSCFBwMjpGU/h3QJ0wrsd2yS7M6kv8oEZPa2ScIvJGP7m3m4Evwz10iwStLtc3qcOfJrRKGxyEgrWryOfkB+cHLRVca9P0YwqbIKklKg4IYhyHGocxWGpkux2TSRf3SPh8JJUWAB/7iT+YiRisClKDTZxmALRnZezBKnJXLmJTxMUqV7QUcn1N7DmMxGuUXQX0h25SXZmeNwdNFPi8WpCksoLqBFM1NaSCGukkP5ERFRMmsqieJaVElSJUtCKsnBzLZ684vsDvkT0TUBKUhFNRAJJLcIGYsXqygbW2YmcpUzhCyHfQkFndNh1zeItdHA6dft/JWWn8satr/PH7FcVgjUa3B9YTNIF305t1t/SGNo4PEyUhRFaQCak8QYB6iVMQLtf8Jis/wCOywwWlSSo8IWAxDOVW0jqYdZjyK7OPn0WTE/lf30XCV1cTNy/dxCkociogD8QLkeX5RAO1JQAKiLiwBLt9dohbU21Ql0ylLILFwWFgrNh7t4fLNjiuWZ44pSfCL1MtTc+35wSpbeyR6/PSOfYrbk0FSkKUkKY0g5WYgdIsfD23JaJajMUreFRNw/pC46qDdDJaeSVmrQWcnPqGfsRnBDpl8/QRBw22JU1TJWatARY9g8SlqP8p5fuDGiMlJWhLTXDDdPJXqYKLOVsOeUggC4BzOsCKeeHyM8M/g4/sqfQtyKgMw/pp5xvdh49NSaFgFTVTEl1jP8AsiLDmoPmLxlEYQAqCnD/AIb35W8/QxJRggQBqPUPzMeflKLO3intOjiZKHGuYmYnWYlNwr/ETckeVm0hQxCA8wrUUs4XLQCVBrkouQbZhoxOBxFICJyiu9qaUm4ZNU96s/dpPUxqdghSSogISDSQUpIAZuIkqdRtnZwcmuFNpOjbCLlFyXQ5iDNWKpcuhKvefO+c1AUST/SKrG+I5MlRTLBmzGupCiEhrEFPspGTAA9YutsyZOMaWlczDqLpJlGpM02DLSCDm2VrxktseFJmEDqTUhrTJXEl297VPm0PjBexEptdFXtHHz5/CtQCQQQkJSlL39phc5ZxVYhPsg5jTXz5xJM5ShSS46nJtOQiDtA3S7O2Y16w/pcCO3yGUjUZ5xP2Jhpu9H2aaZS/xJUUluVrq7XipE/+n6RP2OsGakNm/wAoq3wFJXbOnztuYlEsIUmTPYB9+kIUWTdyPu1X1DdtYpcbtyWHlzdmiVVYmWaTzdLIY2PxEDZysQTTKJWgXUmYXQkc1EnhHm0WeKQml5JSV5LSgvKFy4YgFRcnKlm1yhFyh941pQyfcKQIlqKd0qfLDF99LLAdFILcvdiFO2JiFzSuTiAZRCSsy5igzkJcoYGwbTSJW7kzVlKaJb2rIUUpILsQbcTGziw6GLPEbRky0KTKdJULqdxZ2ckilJLizkAuHvCcmr9RXItYl2ybiNoyBSiZLEwJZJUwUogJBBUpnc+rgxSY3a8oKUhIpKUkgJUSCQRYu7AioZ5tFLtnHoqSXKlTKVsXcFTBixAd3ItkqKUoJUVAmoOAHs9wL8+E2+icbm1ywZJLpGxmbYmzpaUpnzEywQkpRMpBByJSCAWbnr5h3CbUwGHVVXi5s1CFJSaUSxxEuAa1EO5HZ4zGBRMQndli4uH9lxYm3QBu/k+ZFRdrJID6PfP60h2JSun0Ubr1yTsenEmRNmLlTBh1y1KlqCEkMzipT2bnn0iL/Db/AOQsf4f/ALJizxu1FS8HOlkWXLKKkFrG1MxJzF8x6RnvBGImpxFMmgKWghSlpqoSCCVJBIBVYAPa8XSq7BJ3ONHSfEWCmGSd1va3T7FROd8umsP4DAK3aXlLKmu4c+d4RhtmyFEb55yjd8RxOW91KuBPZIAhc/YuGqcYeT0IlpBHYgCJFJ8pIZOU1w7GcVgqiKg1KgoC1yMgbecTFilBqPUxEnYBYDSZs5JtYzVLHkmZWn0ERMVIxNJCzLWOxlqP/cl0/wD5xZ/mK5I22trTpShQAqWpBHshRSocrWBSWfnyiJgfGKd2d7UliQz3pIySpuIA2c3ApuTeDxmyJywlYkzjZwhM2UUlxqs7tQ0yTGdxnhzF5qklIsOEpUznNkqKmcklgczaMmbSYpossk0zo+ztty5ySFMpC7EFlAVCw5MbjJgQRyeg/iZh8PKw6JiJYTNMwIKg+W7VYvbQcs4y6ZqsBOSpK1qDCoULQbaArALcywzMbPBeIhiMPNVSj2AopJChUliAQoF2IGYdh2jNCM9NO1e0vJxyxqXZylWLBubnIGFzNoLLJKldOI62PyHpFvtVSMSor+zBCkq4tyEpqBLkkAAEl84Yw2yEgvMC6bKDGkgP7JLcukdPdH2YeEVpmtqOsR1TtYmbV3QLyKkpyKVkFTjM2s0M43dEgyQoJYVBVyCAHL5MS5bSGpFh3BYplpL6h/6x0/CBM08cxMpAY1Kdm1N+UZjwn4HkYlFUzGAKCQoypKQtaQSc3s9sgDG/2v4j2WlKZU5K1EAJI3CkqLBnPCl/LnDMWbxppexWTAptNk9E5IACVzVJFgoTMKAoDIgGY4BHO8FGb+zeHTdlh7s2JGfSBFfKxniRhscyS8tymllDmcioBra9ocwNgeOkADhB4lP9fDygQI5r5iXjTkaTB4hDEz07tFgOG2jh12e3x7PLxt0gyfuZTuSslQWVck+0Vnp6C7iBAjFJWvZ1F7j6RHTiCl98JklNiyaitfITFIuATYS+HJjnSdRsjaM0gKSmxSSkOSwP4yCElWdmYZOGaBAhltdCpJPshbW2LhpyXmI3cykAzJAZi11KTYKbsGfS0YrbfgeekBcgjEy2JdDBYA1Ug300eBAhqk6F7EzPytnzSsShJmGZlRQqr/Sz9Y1Ox/C6ZRC8StNYHDJSbFx/aTQCnnZDm2YaDgQJycVaL4canKmX61Ks4UkJPCJbUJ7Ja5/mUCq+bGGlrdKikCZMALUgJJDXSQdWbUfCBAjHKTl2dDxxS2rgxUxWIC3MmaAkFKApJZjcgvZze4PvHnDWzsEWAnycURxCqWklhalnDFjW4u9TaQcCLrJS6Mj0yTuxO0MImUtC5S1qSyvblLSpLuLuAC7nyIteLHZsyTKmypiEsTXXvEKmpqYXKU0qY1EC+Y0aBAh12jO402aD7RglS0qVhZoUan3KZqEWNj98wu6dWFTE82keNcPJQUyMNSbBSSU0rAexU5VkTcpNrdYECFQl5W1L1+bF5G4Pgq/EvixGIwq0GRRNVu2VwmySHuGKbAhmyYaRUeCpUreqXOYpSEAAki6piWNuxzteBAhu2sTSFub3JnUJGzwUzShVSFqqCZdIpBBqs9LOnlqTrFQNsqwxEue5SLVKZ20IAuR5aQIEK0OaUuGbM0E438Gm2VOTN4kqSpLFmOmnnDe1UKrSByVAgR0MnDMsPq7JMpDS0f5Q/pETEYyUKkmZLSpOYK0giz5E8oECKvolclP4guO6T2bSMl9p3RP87MCzXSNIECM8lbphy/6aK9E2YCwDqJZhmpjZvLSJWCSJilCatUuksxQsu4ytkYOBFqVicWNS7ImPwUpa3Slm9oXDHnftlDEnCFKwU2Tqk5EQIEBZJRdIVLhtFtsiVhkYpClJJS4shwUkFw9hcNcp5x0vBeK8KtZCt2CEuFqIZxkASL5m4gQIupuT5LQdIwk/+JuKClBpdiRYWsdHGUCBAhpa2f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7150" y="-2103438"/>
            <a:ext cx="6543675" cy="438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" name="AutoShape 4" descr="data:image/jpeg;base64,/9j/4AAQSkZJRgABAQAAAQABAAD/2wCEAAkGBxQTEhUUExQWFhUXGBgYFxgXFxkdHRccGRkcGhwYFxwcHiggHx0lHBcXIjEhJSkrLi4uFx8zODMsNygtLisBCgoKDg0OGxAQGywlHyQsLCwsLDQsLDAsLCwsLCw0LCwsLCwsLCwsLCwsLCwsLCwsLCwsLCwsLCwsLCwsLCwsLP/AABEIALgBEgMBIgACEQEDEQH/xAAbAAAABwEAAAAAAAAAAAAAAAAAAQIDBAUGB//EAEMQAAECBAMGAwUGAwYGAwAAAAECEQADEiEEMUEFEyJRYXEGgZEyQqGx8BQjUsHR4Qdi8UNTY3KSohUWM4KywjRUo//EABoBAAIDAQEAAAAAAAAAAAAAAAEDAAIEBQb/xAAvEQACAgEEAgEBCAEFAQAAAAAAAQIRAwQSITETQVEiFDJCYXGRwfCBM6Gx0eEj/9oADAMBAAIRAxEAPwC8lPzMTEPzhqXLvmIkoRHWkzjpDstXWHAOsNpRDjdYUy4uDbrCGPMesGH6esAIpusBusFf6IgOYgRYHWAB1hASYSpKohB8Ac4MNziLUrlB7w8olEslAjnB25xFqObQRUYlEsl2gxTEOowYVAom4mimDdMQqoFRiUHcTnEJ4YhuYMEwKJuJhp5GElI/DEYKVB1K5xKJuJG6HKDGHHIRHrVzMAKVzMSmG0SE4FH4U+kZrxlsabMAMsO2QHPzIA73i/Clc/jCqjz+MTklr4OMTtmzZawFIU453v5QZkTDmFZ6uB5x2QiAtCTmAfKLNgT+TjeIxJHCxcDUXPlElE0FgTcgOMh9NG7xnhiUpTgZmoixBJ5vnAl+FZQJU6nIuxDejWijxpotvRzvHmzqLDQMeJuvSIyZjJUpV72jc7S8GJLUqNufWIB8C8JFUWWLgHlSfRSbHLoKndu+Z1ijUplMosS7l8o6PhfDdMkyyoMQ1gB8c4pcT4PUWDpAAbhTn1UdTAWF2XeeFIy9I/vfnBRo/wDk3+b4QcT7PIHnh8G/QB0iQhPSG0vyh5IPKGMShYH1eFAGCS8KcxUsHR1gxL6iCc/RgHtADwK3XaBux0ggIKIHgXQOkBh0+MJEAERCCvMfGDChq0Ig3EQhDOLxSZpQhMg4dTVVVbxP4inTlFiyeZ9IacQdoFIN/I4yOfwgMnn8IbDQdUQgtk8/hACU8/hCKoDxCcDlKefwgUp5j0hAVETas0btYKqeE8Qc0tqWzAZ21YwrLk2RbvkZjhufXAvG4tKUmgVrZTJAuSl/g6WftDsjEIUkKPC4HtcyTbvb4iOS47bC97NPAaAlHtEgrSFkLlm2XG5P4g8Wmy8RNMtG+UxLLBSUgkJCVe8kcJAtSCbqYsY5T1meL3OqNscGOXCOmUDn8IIpHP4RAwGMCk+05YZ5uc3IDO4Nuo5gCUVGOngzRzR3RZiy4njdMdoTz+EFSPoQ08Aw+hVjzJ+hAZP0IYPeA3WJRB0gQOHnDQHWBaIAWqnnCVU84S3SEv0ggCVTDEwJMOmGZkWRVjdI5GBBVnrAhhUkJX0hYXDV+cGH5wssPVGBDYSYWlPeAEU0Bu0EPOFBP08QIIIQdJ6esGB1iEAIMQV+fwgFUQIoJ6wG6wl+8GFQCCvMwLdYL0gieoiBsWPOBbrCaoSVaxKJY40BhCHgExKBZjvF3jBMlSZaGqqAW5UCkOLlr5VAh3BpIBEU2F8WrWaamdRpUouoJZs1FiXsDrc2yjebR2Ph5/8A1pKFlmcgVeShxDyMZyd4RQieghCZkhVFYW1UrduQxN1pU9JGdku945WfRdzm7/M34tT1GKM7itlqn4fCzimhc6bKkoAulCTUHZ2YuD1v1i78V7JXh5MpaJoJqpmAhMtJFCi4ayWSFgkklibhgIn7e8QSpSgV/wBmFlBR7wos2mZZh+HR4j4nbT0nEynAlmcp01JQUsU2IHFwtoxe0ZfPjScdra9P/of4pNp7qKLwptbFLmpIkrmglSioOlIqs5U1Is2bnJg4t04E2fPVoh7O2wmalJTkQ4LjLnzOgbqImbzr8I26B4pW8bd+0ZtWskUlLr5Dg3P0IRvO8Bz1jpGKxTmCqMIP1eCccvjBA2KqMESfowgr7QVcSgWKL/RgGEbyEqmGDQLFEQ2qBVDazBSBYYTAhAfrAiwB4rP0YFR+jDdR+hChMMVYbFgn6MKKephPpAUTzz6wAin6/OBUPomEFJ5j1gEZP84lEHivpeDrPIQ0G6epgyBzHxiBF1n6ECvr8IQpukAKH0IlAsVVmXgV9YAmfVoUV2NrAEntAYUJQSwezgHyNwe0Lc9YRgJUzcImGWQCHyFgTY26NC6hyPwisLceS81UmEVQAYFX08EZrRYoLActCUzU1UuX7W1+TXhrFKNCqSxbr6WBjkW0Nt4iYqYqq0vgUpBJSFElmN2elRBLZG754NVmzRnthVfJswYsbjcuzr8vHSiKgoEM9r2dnfvDopU4sWspjlbI+RjkWJXNlypcolAkzsOlRUQRXkKLlipCmVpqSWMaj+GMqaZS1rUsoKiZYU1JJcKWC5KjZnsBoS5YYc2VtRlz/gOTHBK48GX2jsxEram6m1qlFVTqJJoIKiSTmElyS9wk6vD/AIgKpWI3aSZqZQCCCAStYKjwgXNJUipIdilT2LRI8UypmI2vupZZW7TKJZ2SpCiskcqJi43+yNjysMmmSgJtdTcSuq1Zn5DpBenjkbVcJ/2gedwSZiPC+1JyVypS8PMAJcq3amFx7rcAsOQHKOil2z/P8oEFT0tDMOkhhm5r2UyamWSO1gKDzMCiEvAJjWZQ92YBR1honlAUD1gkFqSOYggBzgUHlA3JiEAQIS4hRkmEmTEIJJEJUofRg1I6jygFI+hFkAIK6QIWB1+EFBIRsLia01Cz9b+fWHgo/rFZsCXu8OgZqaog2zv5dosRMikb2qyPsUlR5H1gJJzOcJE/lfzgzOLaxYFi0pPKBuycx8ISZihq3nBORqGichHaC+UGEmEJJ5waW5uegFoBBaUvmR6we6hI5OYdA7tACNKIAcm2Vg7k5ADUk6RJm7NEyXSuoE3UB7oHujmTlVnytGZx22Upn3JCUO3AFAqa5IJ0DgNDidsElRIltkHlm3UXs75RmyybfBuwY1FW+zaYQOhSEOgyiybGwICgCHuLs3yMQp6AQVBLEGlaR7pz/cEZiKnwxtOqfMACWUkEBKQASm1gTm3yi1xWKompWoEJX93Mekf5VcJ0PPnCoycWNnBSVMj+XqYUny84GJTSoi2fr2htKusbU7Vo5zVOmOKIZ1ZchmfrnEXFiUSfu0KUGckDW5GT5OOReKjxJOxRWgSZVaLBd0nIizKbR8oxu0doKlTFSi6QpFlFyUkFhdSUkpLgau1jHD1s9TNuK4idXTwwxSfbN9JxEhMsSt0ndoDoCzUwFwylO1ja5YNpCjtaW7JXLHCDSSQUvTS46CvXQRzjYmMmAy0pqIShgEpNTkqpUQHvSCwDjh1djO2so/apiZSFLdAExMpBXQSXMq7psCbkC5yuYVj+0wupWXn4ZdxL3w3gVK2jicUqyVo4HcGkkJSrLUSrecbF08xGO8IbUGIUsJFFBBWlLhlEFIqJuTwM2jdA2nmTwLFQDNmRzIu/UEeUdfSSlLHc+HbOdqVFTqPVEpJToH6RkMV4oBMwBSRZKGNjUSohN+EH2QepN8m08sVjh4gNRfytHIPFyZacYuidvC4JLgqCsmKslEWdRuciSXMI12JzS54G6SajxXJ1XZe2BNCnSbZ2F2AelQ4SdfMHW1gVDMXDxxvDeIjKKSmgoYgJD1IKCC8x7kqObFjfk0dG8L7VVPk1rIc3YCybsE58vyjJo55sWRQk7i/9jRqIY5wcl2i930FvjzhtSuxhJMd2jk2OGb3gbx9YYM7r+8EVQaBY8o9TCTDVV+cJY8oNAseqEAzBzhikjT4wbRKJY6D3gQgSjygQaIVGycTMmAK3YQgC18+wizYdPOKjZWJky5IKVCkOCpxcpsfiIzGE8WE4shY+6qOXVgnOwyHqYR5VBJSdsYsbk3SN4JgcC1wfh5Q6Jo5xznafi5U2YFSyZaUKZOTKP81uvOH9m+KlIpQppjHqCRl5HPnlFPtcLp2HwTo6DvdGH6j6MEJj2b4RCmkGhQOR580k3boNYkSwa1XFm+WkaeOxXI9UeUAqbN4TS9v1giQ+cEAuuFGawf6tzggb5vBYgcC6bGk5tqL9rPFJOlZeEXKSRlcXhxMZ3FxyYuX/AFiVOkPdnvyyvnFPIVIUUlC5qalqSgEu5Q7i78vjEooQpZlfaplYuUinuwNLeUc7ejs7WWWzE0qCmDlNwzet+sPzypRYJQlNyWAfRru7Z/CKzYyJdXBPXMpcFJbI5HLpmIGI2vht0qbUtaEqoJS4NXT2Xtd4m5AcTYzZlaZas3Qkk56Uuf8ATDKi2j/WcMbOx9SAgFpaQKUg5vk5Nz+8Sn1fJnd79usbMMvoRztRH/6MQ2rQqbgUzE0LCSg2KVAEG2QHZ4JUxPIeoy5xl/HMvFLQn7M5CVOoIssUlxSBmHANrv5wNROcYfQv/CuCMJS+pkXHbLOETMXgsUiWmYkFcuaoOAQClctRJIPEwqBuS5sGtsJthOHRLTMw6pEmwEwFK0An8akmq599QuXfWOeLmZJnJWSlJl0E0qCONXE9walJUBlTVcWJjbSxs+4XPrqHEATSQQF5FtSdMxHNhmyxfDX9+DbLHCXaLX+Hcxc3ETUBa0CaAtYRZamVkFi6AN4SoggsLGOhjYOEFvs0kvcky0qJPMkgknqY5X4S24rCTndkKstw+ti2dr5HWOvysYmalK5ZcKbUEtplr0zGt406fKnPxyX6MTng9u5P9SGnw/hP/rSL/wCGgf8ArE3D4NCAyJaEDklAHyDQreF84EsKN3b5f1tG1qMOXSMa3S4Vsax2z5c0UzJSF5e0gH5iFYaQlAIloCU/hCaR6BhClpLtc8/2gqD1Z8j+sFKL5VEblHjkWAWv6v8ArCKb6Dnb94IAcr8obLDJP6+T5xeitjgUBr+cEZzc/wAoQL5d4C5l2z+UGgWObwtl84aM4v7MCrt5wgqc5ZZ9IKBY4pesJr5ntlCC72t3gLB1IP10EQg5R/N8IEAE8/jBRKIcqx81SU01ppLrZGXIkEfnFchTFOTKAGT3Fu+TGOnS/DsgaElmctf4fCI2I8KSCFKPCGuzhgL2jzizr2ej+wTS7Rz2VibsFAnJiM+vcQMXOL1ljl1YcxyvzjTz/BkgSxOE1bWLONfJ4WrwetgUkKDWqAbsNTZrtB8+O+BL0uRPjkjeDp4ViUVTPcpAVlkzd78ucb3DqNiQQGYkZPfJu0YDZnhmfh5iVmgEHhU59GIFyH1jZ4bFMpTgh9P1839Y6Wm1GOMabMmbRZ27UWT94dGhVQJyv2iF9tAd39P0hacYh82PNjGpZ8T/ABL9zK9HqF+B/sSJmKSksuwNwQzk2a3c+jw7tPBESq1KlpSbVGYm9iQAxL9oqsWtKpskOMyC9gAxHe5b1hU6ckE1MwdrZ9yO0Zs+Ru0mmma9PhSqTTTRgcKSDJGu/mnyIsexhODxBGMJ6n/xjUKkSXJCACbvY36PlCpGyZa1DhI6pJ/UwhNezW064KDwzOeasD8PTnF1sPwqPspTilFNS0TWFmTSl0rcWN2LXHpF7htjyJH3qWSpLsS/63ig2n4oTLVMc8VhQCCFFnKi45kgWsQbFox6nNPdsx9jMcVVzNb9vlygmXKYFVgBU+Q/FoHd9W5wUraaFKpJuQSQLF0+0c7g3tbLrHLJu15qWmBKgkoVulLL3BCVEdHGQyLdI1ngPwzNxChiDUUpYOTY8ylILqDgi/cCEY8edO9xJTxy9GqVnoQMj8s/LWFBd3cDneH9p4USnUuYij8RIAvkGMU+G29hlr3cudLUoN7IWR2ehvjHpFki48s4bxTT4TIe1PCMqdME5MxaJliTUpSbe6zgpH+VQZ7RnfEvhhUjDzJpXLACUoZCGKgVgDoMxcZt1joRQwBNIGnEPgM9Iyn8RpxTgmey1oAy0dXduGM+XFhatd/qPxyzJ1Tr9Cv8G+GZE/ComTAolSlBTH3QSGDXFwL9I3YQlISlLgDK75Wa8YnwXipxwktMiSDSV1TJyqZd1FXBS6lG7GwFs9I0EmZPHFNlJUR/crBPkiYlI/3mBjyYI18lsmDUSTdOi2lnLP5Rmdq+J0onCVM9oWbIByRU6n0JIYF+YNhPn7TkpSa1mUHA40rQQ/VQpPWkkdoz/jHbOEVJTTNTMWFJpKSCUhwVcQdnAIbmRaxiutwwzw+9VFdNOeKdUaDCbdYF1FTOEDgAWUpdWrWdrEZZxZYXGiaA4oWRYO2YdIIGrW6MY5XsPFKYrSVlctNISTSllGoqUqtLXqOfozxY7K23OmGoL4geNJYVjJCUAkCsAKszGoNxARw44s2ne7G6/k6spY8q2yR0RSFAsou35QFy9c4BxJUEq5jQZ/QOnKGqz+jx6bBkeXHGfyjhZsfjm4fAaQXuPMfp+8Kp5WPp6w0qZ07tBOT/AEhwkcSq99OsJCs2IZ/pobSTyT6/OAF9Pz+hBog5MmNmfl84RW/KEqzYpPoG8oIq5N6QaIO/aeggQyw/lg4lIlk+fhzLDrBA0cM/Z4osftwGWsIcF6AWBuUuR0zZ4geK9r7tIlISohRLFdySrMp7aN+YjMYqaTLShCSSAoqzPtHNx5CPKyxvdS6PT5NU5RaRq9lyt+JUu5SlJJOQuSxdrlvd84uMXipUlLZqFgKgDYBgTpGZ2HtBVIS9IqA7cyNCbDL+s2YmVMWsXqQQFOogF73zHm0TFhTtyXBeGS4/T30Vm0NpTJpHFZ2dJsH7tl8bQMPj5qLuFaMQXPfLTlF6cBKmZygX1Sn80cLdSITifCpSKhM3d/ZmkF+gIN/SNkJ43HbRSeLLF3ZEw+00K9rh05iDxmKWlUvdJTMBVxpLsEt7RIsGPPOIs/Zc5rJC2y3Zc9bZj0EDw9I+940soMWLgjyIHPOA8MH9SLrVZV9Mi2mSXmIUobu4DhIJPk4szizG/WFeOsEqSN9JU8hTZXKCrIknMEuH0NjELxalalyTLfhUMuejxc7dxCRhJtQcUkf62SR6lKh1RDMT2tGfMtybOf4XaHExLg6H9njU7OmJUApgeXp0jBiYEmwYvnGr2LiWBcgjP4RoyL2jNjfpljtueigyy7qGQLU/zOxbzEOeHv4bSJyBNmz5gBDgCkkvqotZ+XyikmYxJnJrCmUalFIq4R7IbJnZ7GNns7xNKUaVzUBIfiWgtMazFmAuDmcgLXMKcI/HLLW2yvm/wzkEAScXMlgcQqQ4UqzKIqANg1qXDZiLrZGytpYZBlyVYKfLAAQVrnJKAMklkKdIyF3AYOWi0lz0KFQTLKfxyZpGZzpAZ/MxX/8AH5KllG9lhILUrXQVkZkmzjpdy/SKqISPjdi7TnD28IAo8W6QuZmQXFZCbEFTsbk87x0eHMWA02fMHMIlS2PmtCo1GHxZazlR9lKVghrGpyBa+p5cxFhhsUHAUF1fzJLf7SUj6cmBKN+y8J7fRzuTsCZIJVInFZ/BPCSlXZSEpUnvcdIxf8Rtvb4ypVCpapVW9QdF5AA+8GcgjRQjvOMmhSFlEpKmBpdIIUoCyU+dqjbvHBf4nShM2nMEhExTolmndKSqyADwUgtYaRSOPa7ZfJm3RpG78NYObLw8lC0oQEywCA5L83sA50Y3LPFrunyIfk/19CK1SMUqZUFS0ykkv7ZWBSSxCtQQNLFJFxlW4XZONSpa98lTlkoIZwFEg1jgC9GIbqLGObLM79GuOVpcIv1Fiagf9JOmljaIc2fJTmEjmTSPUEhXpEh5gQRMQhSAAom9KSln9pz7OnTrEDHbJSpJ3SaSk3CrKY3a5a1+thGnS61JpNtf8CNRjWRXtX8kyZLTZxLLjXUeYiDiNiYaYXMlIbVHCc9ChiYlktpfkbeukKK+nqBHpHCMlyrPNqTT4YaHSAm6gHZ727m/rABPvAflDaVh75+Y+OUKpzqIubfQL6QVFRVIEpOTtiU2fP1JhRmjJr6uOmUESNFEHro/fKEUOW+YfzAeLFQxMsCMho/7wdRzf4foYBSOj9m9OUILcvU/QgkFVpOWfofJ4MudfKE0hxw+g/OEV505ZZflEIOAq6+n7wIY3g/FAggMBtPFTCpKyVFSSKVOojPh9o9/QjSJWDw2JBM1YLkWdLdXaz3OsWWySiVNVPmCUrKlCVexUGYhNnNi4BDuLar2liJk6eFIklQQApEkIPELBpjH2Qp9RnHmItPhnpPEox3N2P4TAEJlrmqJUU1JBLJ4slOxBNsj6Q7L2zh5KyJkuYZ1i3CkEZOFJJcFjmnyiXs2VOnpUpKUpVepiUgK5EEEKaM5tXwptBU0rVLloFLFaVClIGZNgX1yiQW5tvo1qUI40odk3F+NJ61brDpSgnRAuB+JSi7DqAIlbP2cp97NUZsw++XWE892xqT3Zz8IiYDCy8IAAhSpkwgBRsSXcqqStggB7EX+djtHEhIDqoUbNNADG2UwClr5kgwWtzqPCLRkoq5csPGY8IDO/chQ7cQqeKvBbeClEK4gSbiynysrXtlEDG7OxCjUUFSQ/EhSVI71pJT8YrUSaQ7AdlAkv5m0aseNRXBhy5pTds1hxUzNH3l8sljyNj5X6QjFY5U2TMlKlTSCAFNLUSlznlnyjPysYtJIqdg9/kDF5s/xCSAmZxDUEsryVZ+xgv8AQqnfFmMn4SYFlIlzHs4UgggnmD5RaYKXiWtLJDENwv6C8bqSZakhYGbs6W9arehgTQD7QHQEZdqvyVCsmqrhIfh0W7lsxcnDYhSgvcLpsHSxIA5pSSoZaiIisYuX92XSGSClSc2DOxD5xvqO/R7+lf5GJ83BTGZdJs9CjkA3uLCk6g8oqtYvxIM9G49M59hMRwEgAFP4dQAefVoewe2MTwgspAtxIsABk4A0EavGeHMOc5aB1RXLd2cCkhNja6YzaNkAYpUqWpQASrNpjEi4IBl/r3hqzxkrQlYZex//AJnKFUrlJWSkB3IKbPSk6MTo2UW+y/FQKKUkpf8AvpqyGGdySQ4dmL5WjP47wviKyQqUoOTepBve5UmkcvaiLitnYlKAPs80izqSN4BkzGWVDQ6wxOLFNNdm/wBmeI1U7yZJ3csMAqVNDckikEFntkYpNo+JZCsWozUCtIQEzEp4yM2rcGjO3I6ZxlMEQanUE0lJpycgEsQRzEVk9BXjOE3CkJSX1SAAX6N8IVmxqcaYYycXZ0ZXiAkkpNSSxLMVFlNu0gjNjr8SIkJ2vLO8ShSENUklJJyS5B0sx4uYaKWZsmdSFLl8WaZhQELVTk5YJWHvxB7ZxRSpZQiaVKxC8QqtO7EteZf7wrzpIUq1jc21jmS0H5mhZ2joeEnoUVUTCQplUlZLhSWYACzlThjy5xLK0sFVKNLG4USRlSBnnfLXtHMZe0FppCJUxM2lEtTpVSlADFQCR7RsHItTaL/ZOMC1CuYlwKfYISUqd0nKo2sSCHFzzzvSTjyNWVPg1GJUFMtDMruzjPziLvi7HlfK/mP0heDkzDIStQJSXNSRw6i7ZDK/pEQ4kC1XFoA5IHVhl1No9XoptYI+Tvo4GqxN5n40376JZWB0BPVj2/SAotzPkW8oZPRzcs5vnCVTSRTSzXIJceXKNtGOxe9uwZz1+EKMxvdLdIaSovcDs7j4wFzLHrmzWiUCxxa8rG/M/MQiYdAkg6kE5ejw0herkcn1gpuIver4te13EGiWPBfQN1P00JJDO4ENFaQzK7W/MDODSgksSydTYn94NEHKxzg4hGvRCT5fvAg0Sjn0mUtShJCwxU9J1I1Bz0t5x1/wbglS5TqAF7E55XYC2ZMcSwKVVhQPssbd9OsduwG3cOrDoWtFU1b8KpiiwTkVOoDICwEee4i7Z3o2+CdiJ0mWamQLuSwsTmX0eKWXiZhlLROmqKXesgFKg70CkA06Xd+ZhOKQaN4qiW/vSmpAJ1ScwNVF/LRiVhd3SQoFOe8NSgytd2PZf8Sb59iqWS+uEaY4lHl9je5CUmlQBWzaS2YNU+RILUjlCNz7iVGWVcIa6ZhyBuwAzAAA7m0WE2QFGsGhIBCSBWkk2qCTZBfUt84b2fs/dkFZIJDDeGpBdr528rRQaRsRsqWgVUKkLyK5ai0w5cS0Mokv7xAt3EVC9kTarypC68t6kg5v/wBSUpIB/wAw0z56qfiESBXOmGnIiobq/LX6yjEbZ8alat2mqXKLB5QIqGpCVEejjr0vBSb4KTlFLkc2lgJUmtK9yJxZgmYuYhH8qgwNhq57RB/4fOXKUUy0TGmJAMgVWKS+TqzpziAjBSVj7vFSwp/YnJVKP+q8v/drEpPh7GI45ctbAPVIWlduby1ExoVr2Iu/Rd7BxwlyhLWChQKgagoavcj8xF/hxUAU2SSBUCGJLtdJGbHMaRg5PiCehQE2YVC9pyK/mys+RDRo8BtQTFArlBDgvu1nPIKKFAg9qoy5sT5kjZh1CrazSbSxErDS1ZBYHtMHNT+yxD5HRxGD2n4qmLUSDTUm6XJuDoWFnBvqDFd4k2hNmTbiYEhhkBZrpS1mFwDybKKyaSAEtU40DqTzS4c6HQWvrCMenvmfZnyZm26OieFfEacQDKmM9IDEPZtBkSWeos3m4kjZ5kzN6AFM6Xe5fn1bmI55s+TWK0z0SlJ4brlpJpSkDNQP4nLXYDUtsMJtQCUhCpu9UBnLrmFR5qIqD9zD8OPZKlW3+9FFkbXPZa46bMUqXOlcUpAXvZbkFRbhDMx4hm8DZm1PtEszDIEmYlRSAXAcZXcqF9ehh3ZxxipDy8OkyixO8my3S3vUoqUnsSO0Vuy8TOmTN0kSwSlc0fdKIpCiCQTOBLkHIZQxp10NjKLlVl9jJDyxveIAOXCZgDXNJW7D0jlvhFKJ2M+9cg1rISQkuXZjkGJfyAjabax8yXLxCp4FK5ZTLXJSpqlIKaZoUpwCSCFBwMjpGU/h3QJ0wrsd2yS7M6kv8oEZPa2ScIvJGP7m3m4Evwz10iwStLtc3qcOfJrRKGxyEgrWryOfkB+cHLRVca9P0YwqbIKklKg4IYhyHGocxWGpkux2TSRf3SPh8JJUWAB/7iT+YiRisClKDTZxmALRnZezBKnJXLmJTxMUqV7QUcn1N7DmMxGuUXQX0h25SXZmeNwdNFPi8WpCksoLqBFM1NaSCGukkP5ERFRMmsqieJaVElSJUtCKsnBzLZ684vsDvkT0TUBKUhFNRAJJLcIGYsXqygbW2YmcpUzhCyHfQkFndNh1zeItdHA6dft/JWWn8satr/PH7FcVgjUa3B9YTNIF305t1t/SGNo4PEyUhRFaQCak8QYB6iVMQLtf8Jis/wCOywwWlSSo8IWAxDOVW0jqYdZjyK7OPn0WTE/lf30XCV1cTNy/dxCkociogD8QLkeX5RAO1JQAKiLiwBLt9dohbU21Ql0ylLILFwWFgrNh7t4fLNjiuWZ44pSfCL1MtTc+35wSpbeyR6/PSOfYrbk0FSkKUkKY0g5WYgdIsfD23JaJajMUreFRNw/pC46qDdDJaeSVmrQWcnPqGfsRnBDpl8/QRBw22JU1TJWatARY9g8SlqP8p5fuDGiMlJWhLTXDDdPJXqYKLOVsOeUggC4BzOsCKeeHyM8M/g4/sqfQtyKgMw/pp5xvdh49NSaFgFTVTEl1jP8AsiLDmoPmLxlEYQAqCnD/AIb35W8/QxJRggQBqPUPzMeflKLO3intOjiZKHGuYmYnWYlNwr/ETckeVm0hQxCA8wrUUs4XLQCVBrkouQbZhoxOBxFICJyiu9qaUm4ZNU96s/dpPUxqdghSSogISDSQUpIAZuIkqdRtnZwcmuFNpOjbCLlFyXQ5iDNWKpcuhKvefO+c1AUST/SKrG+I5MlRTLBmzGupCiEhrEFPspGTAA9YutsyZOMaWlczDqLpJlGpM02DLSCDm2VrxktseFJmEDqTUhrTJXEl297VPm0PjBexEptdFXtHHz5/CtQCQQQkJSlL39phc5ZxVYhPsg5jTXz5xJM5ShSS46nJtOQiDtA3S7O2Y16w/pcCO3yGUjUZ5xP2Jhpu9H2aaZS/xJUUluVrq7XipE/+n6RP2OsGakNm/wAoq3wFJXbOnztuYlEsIUmTPYB9+kIUWTdyPu1X1DdtYpcbtyWHlzdmiVVYmWaTzdLIY2PxEDZysQTTKJWgXUmYXQkc1EnhHm0WeKQml5JSV5LSgvKFy4YgFRcnKlm1yhFyh941pQyfcKQIlqKd0qfLDF99LLAdFILcvdiFO2JiFzSuTiAZRCSsy5igzkJcoYGwbTSJW7kzVlKaJb2rIUUpILsQbcTGziw6GLPEbRky0KTKdJULqdxZ2ckilJLizkAuHvCcmr9RXItYl2ybiNoyBSiZLEwJZJUwUogJBBUpnc+rgxSY3a8oKUhIpKUkgJUSCQRYu7AioZ5tFLtnHoqSXKlTKVsXcFTBixAd3ItkqKUoJUVAmoOAHs9wL8+E2+icbm1ywZJLpGxmbYmzpaUpnzEywQkpRMpBByJSCAWbnr5h3CbUwGHVVXi5s1CFJSaUSxxEuAa1EO5HZ4zGBRMQndli4uH9lxYm3QBu/k+ZFRdrJID6PfP60h2JSun0Ubr1yTsenEmRNmLlTBh1y1KlqCEkMzipT2bnn0iL/Db/AOQsf4f/ALJizxu1FS8HOlkWXLKKkFrG1MxJzF8x6RnvBGImpxFMmgKWghSlpqoSCCVJBIBVYAPa8XSq7BJ3ONHSfEWCmGSd1va3T7FROd8umsP4DAK3aXlLKmu4c+d4RhtmyFEb55yjd8RxOW91KuBPZIAhc/YuGqcYeT0IlpBHYgCJFJ8pIZOU1w7GcVgqiKg1KgoC1yMgbecTFilBqPUxEnYBYDSZs5JtYzVLHkmZWn0ERMVIxNJCzLWOxlqP/cl0/wD5xZ/mK5I22trTpShQAqWpBHshRSocrWBSWfnyiJgfGKd2d7UliQz3pIySpuIA2c3ApuTeDxmyJywlYkzjZwhM2UUlxqs7tQ0yTGdxnhzF5qklIsOEpUznNkqKmcklgczaMmbSYpossk0zo+ztty5ySFMpC7EFlAVCw5MbjJgQRyeg/iZh8PKw6JiJYTNMwIKg+W7VYvbQcs4y6ZqsBOSpK1qDCoULQbaArALcywzMbPBeIhiMPNVSj2AopJChUliAQoF2IGYdh2jNCM9NO1e0vJxyxqXZylWLBubnIGFzNoLLJKldOI62PyHpFvtVSMSor+zBCkq4tyEpqBLkkAAEl84Yw2yEgvMC6bKDGkgP7JLcukdPdH2YeEVpmtqOsR1TtYmbV3QLyKkpyKVkFTjM2s0M43dEgyQoJYVBVyCAHL5MS5bSGpFh3BYplpL6h/6x0/CBM08cxMpAY1Kdm1N+UZjwn4HkYlFUzGAKCQoypKQtaQSc3s9sgDG/2v4j2WlKZU5K1EAJI3CkqLBnPCl/LnDMWbxppexWTAptNk9E5IACVzVJFgoTMKAoDIgGY4BHO8FGb+zeHTdlh7s2JGfSBFfKxniRhscyS8tymllDmcioBra9ocwNgeOkADhB4lP9fDygQI5r5iXjTkaTB4hDEz07tFgOG2jh12e3x7PLxt0gyfuZTuSslQWVck+0Vnp6C7iBAjFJWvZ1F7j6RHTiCl98JklNiyaitfITFIuATYS+HJjnSdRsjaM0gKSmxSSkOSwP4yCElWdmYZOGaBAhltdCpJPshbW2LhpyXmI3cykAzJAZi11KTYKbsGfS0YrbfgeekBcgjEy2JdDBYA1Ug300eBAhqk6F7EzPytnzSsShJmGZlRQqr/Sz9Y1Ox/C6ZRC8StNYHDJSbFx/aTQCnnZDm2YaDgQJycVaL4canKmX61Ks4UkJPCJbUJ7Ja5/mUCq+bGGlrdKikCZMALUgJJDXSQdWbUfCBAjHKTl2dDxxS2rgxUxWIC3MmaAkFKApJZjcgvZze4PvHnDWzsEWAnycURxCqWklhalnDFjW4u9TaQcCLrJS6Mj0yTuxO0MImUtC5S1qSyvblLSpLuLuAC7nyIteLHZsyTKmypiEsTXXvEKmpqYXKU0qY1EC+Y0aBAh12jO402aD7RglS0qVhZoUan3KZqEWNj98wu6dWFTE82keNcPJQUyMNSbBSSU0rAexU5VkTcpNrdYECFQl5W1L1+bF5G4Pgq/EvixGIwq0GRRNVu2VwmySHuGKbAhmyYaRUeCpUreqXOYpSEAAki6piWNuxzteBAhu2sTSFub3JnUJGzwUzShVSFqqCZdIpBBqs9LOnlqTrFQNsqwxEue5SLVKZ20IAuR5aQIEK0OaUuGbM0E438Gm2VOTN4kqSpLFmOmnnDe1UKrSByVAgR0MnDMsPq7JMpDS0f5Q/pETEYyUKkmZLSpOYK0giz5E8oECKvolclP4guO6T2bSMl9p3RP87MCzXSNIECM8lbphy/6aK9E2YCwDqJZhmpjZvLSJWCSJilCatUuksxQsu4ytkYOBFqVicWNS7ImPwUpa3Slm9oXDHnftlDEnCFKwU2Tqk5EQIEBZJRdIVLhtFtsiVhkYpClJJS4shwUkFw9hcNcp5x0vBeK8KtZCt2CEuFqIZxkASL5m4gQIupuT5LQdIwk/+JuKClBpdiRYWsdHGUCBAhpa2f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09550" y="-1951038"/>
            <a:ext cx="6543675" cy="438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4" name="AutoShape 6" descr="data:image/jpeg;base64,/9j/4AAQSkZJRgABAQAAAQABAAD/2wCEAAkGBxQTEhUUExQWFhUXGBgYFxgXFxkdHRccGRkcGhwYFxwcHiggHx0lHBcXIjEhJSkrLi4uFx8zODMsNygtLisBCgoKDg0OGxAQGywlHyQsLCwsLDQsLDAsLCwsLCw0LCwsLCwsLCwsLCwsLCwsLCwsLCwsLCwsLCwsLCwsLCwsLP/AABEIALgBEgMBIgACEQEDEQH/xAAbAAAABwEAAAAAAAAAAAAAAAAAAQIDBAUGB//EAEMQAAECBAMGAwUGAwYGAwAAAAECEQADEiEEMUEFEyJRYXEGgZEyQqGx8BQjUsHR4Qdi8UNTY3KSohUWM4KywjRUo//EABoBAAIDAQEAAAAAAAAAAAAAAAEDAAIEBQb/xAAvEQACAgEEAgEBCAEFAQAAAAAAAQIRAwQSITETQVEiFDJCYXGRwfCBM6Gx0eEj/9oADAMBAAIRAxEAPwC8lPzMTEPzhqXLvmIkoRHWkzjpDstXWHAOsNpRDjdYUy4uDbrCGPMesGH6esAIpusBusFf6IgOYgRYHWAB1hASYSpKohB8Ac4MNziLUrlB7w8olEslAjnB25xFqObQRUYlEsl2gxTEOowYVAom4mimDdMQqoFRiUHcTnEJ4YhuYMEwKJuJhp5GElI/DEYKVB1K5xKJuJG6HKDGHHIRHrVzMAKVzMSmG0SE4FH4U+kZrxlsabMAMsO2QHPzIA73i/Clc/jCqjz+MTklr4OMTtmzZawFIU453v5QZkTDmFZ6uB5x2QiAtCTmAfKLNgT+TjeIxJHCxcDUXPlElE0FgTcgOMh9NG7xnhiUpTgZmoixBJ5vnAl+FZQJU6nIuxDejWijxpotvRzvHmzqLDQMeJuvSIyZjJUpV72jc7S8GJLUqNufWIB8C8JFUWWLgHlSfRSbHLoKndu+Z1ijUplMosS7l8o6PhfDdMkyyoMQ1gB8c4pcT4PUWDpAAbhTn1UdTAWF2XeeFIy9I/vfnBRo/wDk3+b4QcT7PIHnh8G/QB0iQhPSG0vyh5IPKGMShYH1eFAGCS8KcxUsHR1gxL6iCc/RgHtADwK3XaBux0ggIKIHgXQOkBh0+MJEAERCCvMfGDChq0Ig3EQhDOLxSZpQhMg4dTVVVbxP4inTlFiyeZ9IacQdoFIN/I4yOfwgMnn8IbDQdUQgtk8/hACU8/hCKoDxCcDlKefwgUp5j0hAVETas0btYKqeE8Qc0tqWzAZ21YwrLk2RbvkZjhufXAvG4tKUmgVrZTJAuSl/g6WftDsjEIUkKPC4HtcyTbvb4iOS47bC97NPAaAlHtEgrSFkLlm2XG5P4g8Wmy8RNMtG+UxLLBSUgkJCVe8kcJAtSCbqYsY5T1meL3OqNscGOXCOmUDn8IIpHP4RAwGMCk+05YZ5uc3IDO4Nuo5gCUVGOngzRzR3RZiy4njdMdoTz+EFSPoQ08Aw+hVjzJ+hAZP0IYPeA3WJRB0gQOHnDQHWBaIAWqnnCVU84S3SEv0ggCVTDEwJMOmGZkWRVjdI5GBBVnrAhhUkJX0hYXDV+cGH5wssPVGBDYSYWlPeAEU0Bu0EPOFBP08QIIIQdJ6esGB1iEAIMQV+fwgFUQIoJ6wG6wl+8GFQCCvMwLdYL0gieoiBsWPOBbrCaoSVaxKJY40BhCHgExKBZjvF3jBMlSZaGqqAW5UCkOLlr5VAh3BpIBEU2F8WrWaamdRpUouoJZs1FiXsDrc2yjebR2Ph5/8A1pKFlmcgVeShxDyMZyd4RQieghCZkhVFYW1UrduQxN1pU9JGdku945WfRdzm7/M34tT1GKM7itlqn4fCzimhc6bKkoAulCTUHZ2YuD1v1i78V7JXh5MpaJoJqpmAhMtJFCi4ayWSFgkklibhgIn7e8QSpSgV/wBmFlBR7wos2mZZh+HR4j4nbT0nEynAlmcp01JQUsU2IHFwtoxe0ZfPjScdra9P/of4pNp7qKLwptbFLmpIkrmglSioOlIqs5U1Is2bnJg4t04E2fPVoh7O2wmalJTkQ4LjLnzOgbqImbzr8I26B4pW8bd+0ZtWskUlLr5Dg3P0IRvO8Bz1jpGKxTmCqMIP1eCccvjBA2KqMESfowgr7QVcSgWKL/RgGEbyEqmGDQLFEQ2qBVDazBSBYYTAhAfrAiwB4rP0YFR+jDdR+hChMMVYbFgn6MKKephPpAUTzz6wAin6/OBUPomEFJ5j1gEZP84lEHivpeDrPIQ0G6epgyBzHxiBF1n6ECvr8IQpukAKH0IlAsVVmXgV9YAmfVoUV2NrAEntAYUJQSwezgHyNwe0Lc9YRgJUzcImGWQCHyFgTY26NC6hyPwisLceS81UmEVQAYFX08EZrRYoLActCUzU1UuX7W1+TXhrFKNCqSxbr6WBjkW0Nt4iYqYqq0vgUpBJSFElmN2elRBLZG754NVmzRnthVfJswYsbjcuzr8vHSiKgoEM9r2dnfvDopU4sWspjlbI+RjkWJXNlypcolAkzsOlRUQRXkKLlipCmVpqSWMaj+GMqaZS1rUsoKiZYU1JJcKWC5KjZnsBoS5YYc2VtRlz/gOTHBK48GX2jsxEram6m1qlFVTqJJoIKiSTmElyS9wk6vD/AIgKpWI3aSZqZQCCCAStYKjwgXNJUipIdilT2LRI8UypmI2vupZZW7TKJZ2SpCiskcqJi43+yNjysMmmSgJtdTcSuq1Zn5DpBenjkbVcJ/2gedwSZiPC+1JyVypS8PMAJcq3amFx7rcAsOQHKOil2z/P8oEFT0tDMOkhhm5r2UyamWSO1gKDzMCiEvAJjWZQ92YBR1honlAUD1gkFqSOYggBzgUHlA3JiEAQIS4hRkmEmTEIJJEJUofRg1I6jygFI+hFkAIK6QIWB1+EFBIRsLia01Cz9b+fWHgo/rFZsCXu8OgZqaog2zv5dosRMikb2qyPsUlR5H1gJJzOcJE/lfzgzOLaxYFi0pPKBuycx8ISZihq3nBORqGichHaC+UGEmEJJ5waW5uegFoBBaUvmR6we6hI5OYdA7tACNKIAcm2Vg7k5ADUk6RJm7NEyXSuoE3UB7oHujmTlVnytGZx22Upn3JCUO3AFAqa5IJ0DgNDidsElRIltkHlm3UXs75RmyybfBuwY1FW+zaYQOhSEOgyiybGwICgCHuLs3yMQp6AQVBLEGlaR7pz/cEZiKnwxtOqfMACWUkEBKQASm1gTm3yi1xWKompWoEJX93Mekf5VcJ0PPnCoycWNnBSVMj+XqYUny84GJTSoi2fr2htKusbU7Vo5zVOmOKIZ1ZchmfrnEXFiUSfu0KUGckDW5GT5OOReKjxJOxRWgSZVaLBd0nIizKbR8oxu0doKlTFSi6QpFlFyUkFhdSUkpLgau1jHD1s9TNuK4idXTwwxSfbN9JxEhMsSt0ndoDoCzUwFwylO1ja5YNpCjtaW7JXLHCDSSQUvTS46CvXQRzjYmMmAy0pqIShgEpNTkqpUQHvSCwDjh1djO2so/apiZSFLdAExMpBXQSXMq7psCbkC5yuYVj+0wupWXn4ZdxL3w3gVK2jicUqyVo4HcGkkJSrLUSrecbF08xGO8IbUGIUsJFFBBWlLhlEFIqJuTwM2jdA2nmTwLFQDNmRzIu/UEeUdfSSlLHc+HbOdqVFTqPVEpJToH6RkMV4oBMwBSRZKGNjUSohN+EH2QepN8m08sVjh4gNRfytHIPFyZacYuidvC4JLgqCsmKslEWdRuciSXMI12JzS54G6SajxXJ1XZe2BNCnSbZ2F2AelQ4SdfMHW1gVDMXDxxvDeIjKKSmgoYgJD1IKCC8x7kqObFjfk0dG8L7VVPk1rIc3YCybsE58vyjJo55sWRQk7i/9jRqIY5wcl2i930FvjzhtSuxhJMd2jk2OGb3gbx9YYM7r+8EVQaBY8o9TCTDVV+cJY8oNAseqEAzBzhikjT4wbRKJY6D3gQgSjygQaIVGycTMmAK3YQgC18+wizYdPOKjZWJky5IKVCkOCpxcpsfiIzGE8WE4shY+6qOXVgnOwyHqYR5VBJSdsYsbk3SN4JgcC1wfh5Q6Jo5xznafi5U2YFSyZaUKZOTKP81uvOH9m+KlIpQppjHqCRl5HPnlFPtcLp2HwTo6DvdGH6j6MEJj2b4RCmkGhQOR580k3boNYkSwa1XFm+WkaeOxXI9UeUAqbN4TS9v1giQ+cEAuuFGawf6tzggb5vBYgcC6bGk5tqL9rPFJOlZeEXKSRlcXhxMZ3FxyYuX/AFiVOkPdnvyyvnFPIVIUUlC5qalqSgEu5Q7i78vjEooQpZlfaplYuUinuwNLeUc7ejs7WWWzE0qCmDlNwzet+sPzypRYJQlNyWAfRru7Z/CKzYyJdXBPXMpcFJbI5HLpmIGI2vht0qbUtaEqoJS4NXT2Xtd4m5AcTYzZlaZas3Qkk56Uuf8ATDKi2j/WcMbOx9SAgFpaQKUg5vk5Nz+8Sn1fJnd79usbMMvoRztRH/6MQ2rQqbgUzE0LCSg2KVAEG2QHZ4JUxPIeoy5xl/HMvFLQn7M5CVOoIssUlxSBmHANrv5wNROcYfQv/CuCMJS+pkXHbLOETMXgsUiWmYkFcuaoOAQClctRJIPEwqBuS5sGtsJthOHRLTMw6pEmwEwFK0An8akmq599QuXfWOeLmZJnJWSlJl0E0qCONXE9walJUBlTVcWJjbSxs+4XPrqHEATSQQF5FtSdMxHNhmyxfDX9+DbLHCXaLX+Hcxc3ETUBa0CaAtYRZamVkFi6AN4SoggsLGOhjYOEFvs0kvcky0qJPMkgknqY5X4S24rCTndkKstw+ti2dr5HWOvysYmalK5ZcKbUEtplr0zGt406fKnPxyX6MTng9u5P9SGnw/hP/rSL/wCGgf8ArE3D4NCAyJaEDklAHyDQreF84EsKN3b5f1tG1qMOXSMa3S4Vsax2z5c0UzJSF5e0gH5iFYaQlAIloCU/hCaR6BhClpLtc8/2gqD1Z8j+sFKL5VEblHjkWAWv6v8ArCKb6Dnb94IAcr8obLDJP6+T5xeitjgUBr+cEZzc/wAoQL5d4C5l2z+UGgWObwtl84aM4v7MCrt5wgqc5ZZ9IKBY4pesJr5ntlCC72t3gLB1IP10EQg5R/N8IEAE8/jBRKIcqx81SU01ppLrZGXIkEfnFchTFOTKAGT3Fu+TGOnS/DsgaElmctf4fCI2I8KSCFKPCGuzhgL2jzizr2ej+wTS7Rz2VibsFAnJiM+vcQMXOL1ljl1YcxyvzjTz/BkgSxOE1bWLONfJ4WrwetgUkKDWqAbsNTZrtB8+O+BL0uRPjkjeDp4ViUVTPcpAVlkzd78ucb3DqNiQQGYkZPfJu0YDZnhmfh5iVmgEHhU59GIFyH1jZ4bFMpTgh9P1839Y6Wm1GOMabMmbRZ27UWT94dGhVQJyv2iF9tAd39P0hacYh82PNjGpZ8T/ABL9zK9HqF+B/sSJmKSksuwNwQzk2a3c+jw7tPBESq1KlpSbVGYm9iQAxL9oqsWtKpskOMyC9gAxHe5b1hU6ckE1MwdrZ9yO0Zs+Ru0mmma9PhSqTTTRgcKSDJGu/mnyIsexhODxBGMJ6n/xjUKkSXJCACbvY36PlCpGyZa1DhI6pJ/UwhNezW064KDwzOeasD8PTnF1sPwqPspTilFNS0TWFmTSl0rcWN2LXHpF7htjyJH3qWSpLsS/63ig2n4oTLVMc8VhQCCFFnKi45kgWsQbFox6nNPdsx9jMcVVzNb9vlygmXKYFVgBU+Q/FoHd9W5wUraaFKpJuQSQLF0+0c7g3tbLrHLJu15qWmBKgkoVulLL3BCVEdHGQyLdI1ngPwzNxChiDUUpYOTY8ylILqDgi/cCEY8edO9xJTxy9GqVnoQMj8s/LWFBd3cDneH9p4USnUuYij8RIAvkGMU+G29hlr3cudLUoN7IWR2ehvjHpFki48s4bxTT4TIe1PCMqdME5MxaJliTUpSbe6zgpH+VQZ7RnfEvhhUjDzJpXLACUoZCGKgVgDoMxcZt1joRQwBNIGnEPgM9Iyn8RpxTgmey1oAy0dXduGM+XFhatd/qPxyzJ1Tr9Cv8G+GZE/ComTAolSlBTH3QSGDXFwL9I3YQlISlLgDK75Wa8YnwXipxwktMiSDSV1TJyqZd1FXBS6lG7GwFs9I0EmZPHFNlJUR/crBPkiYlI/3mBjyYI18lsmDUSTdOi2lnLP5Rmdq+J0onCVM9oWbIByRU6n0JIYF+YNhPn7TkpSa1mUHA40rQQ/VQpPWkkdoz/jHbOEVJTTNTMWFJpKSCUhwVcQdnAIbmRaxiutwwzw+9VFdNOeKdUaDCbdYF1FTOEDgAWUpdWrWdrEZZxZYXGiaA4oWRYO2YdIIGrW6MY5XsPFKYrSVlctNISTSllGoqUqtLXqOfozxY7K23OmGoL4geNJYVjJCUAkCsAKszGoNxARw44s2ne7G6/k6spY8q2yR0RSFAsou35QFy9c4BxJUEq5jQZ/QOnKGqz+jx6bBkeXHGfyjhZsfjm4fAaQXuPMfp+8Kp5WPp6w0qZ07tBOT/AEhwkcSq99OsJCs2IZ/pobSTyT6/OAF9Pz+hBog5MmNmfl84RW/KEqzYpPoG8oIq5N6QaIO/aeggQyw/lg4lIlk+fhzLDrBA0cM/Z4osftwGWsIcF6AWBuUuR0zZ4geK9r7tIlISohRLFdySrMp7aN+YjMYqaTLShCSSAoqzPtHNx5CPKyxvdS6PT5NU5RaRq9lyt+JUu5SlJJOQuSxdrlvd84uMXipUlLZqFgKgDYBgTpGZ2HtBVIS9IqA7cyNCbDL+s2YmVMWsXqQQFOogF73zHm0TFhTtyXBeGS4/T30Vm0NpTJpHFZ2dJsH7tl8bQMPj5qLuFaMQXPfLTlF6cBKmZygX1Sn80cLdSITifCpSKhM3d/ZmkF+gIN/SNkJ43HbRSeLLF3ZEw+00K9rh05iDxmKWlUvdJTMBVxpLsEt7RIsGPPOIs/Zc5rJC2y3Zc9bZj0EDw9I+940soMWLgjyIHPOA8MH9SLrVZV9Mi2mSXmIUobu4DhIJPk4szizG/WFeOsEqSN9JU8hTZXKCrIknMEuH0NjELxalalyTLfhUMuejxc7dxCRhJtQcUkf62SR6lKh1RDMT2tGfMtybOf4XaHExLg6H9njU7OmJUApgeXp0jBiYEmwYvnGr2LiWBcgjP4RoyL2jNjfpljtueigyy7qGQLU/zOxbzEOeHv4bSJyBNmz5gBDgCkkvqotZ+XyikmYxJnJrCmUalFIq4R7IbJnZ7GNns7xNKUaVzUBIfiWgtMazFmAuDmcgLXMKcI/HLLW2yvm/wzkEAScXMlgcQqQ4UqzKIqANg1qXDZiLrZGytpYZBlyVYKfLAAQVrnJKAMklkKdIyF3AYOWi0lz0KFQTLKfxyZpGZzpAZ/MxX/8AH5KllG9lhILUrXQVkZkmzjpdy/SKqISPjdi7TnD28IAo8W6QuZmQXFZCbEFTsbk87x0eHMWA02fMHMIlS2PmtCo1GHxZazlR9lKVghrGpyBa+p5cxFhhsUHAUF1fzJLf7SUj6cmBKN+y8J7fRzuTsCZIJVInFZ/BPCSlXZSEpUnvcdIxf8Rtvb4ypVCpapVW9QdF5AA+8GcgjRQjvOMmhSFlEpKmBpdIIUoCyU+dqjbvHBf4nShM2nMEhExTolmndKSqyADwUgtYaRSOPa7ZfJm3RpG78NYObLw8lC0oQEywCA5L83sA50Y3LPFrunyIfk/19CK1SMUqZUFS0ykkv7ZWBSSxCtQQNLFJFxlW4XZONSpa98lTlkoIZwFEg1jgC9GIbqLGObLM79GuOVpcIv1Fiagf9JOmljaIc2fJTmEjmTSPUEhXpEh5gQRMQhSAAom9KSln9pz7OnTrEDHbJSpJ3SaSk3CrKY3a5a1+thGnS61JpNtf8CNRjWRXtX8kyZLTZxLLjXUeYiDiNiYaYXMlIbVHCc9ChiYlktpfkbeukKK+nqBHpHCMlyrPNqTT4YaHSAm6gHZ727m/rABPvAflDaVh75+Y+OUKpzqIubfQL6QVFRVIEpOTtiU2fP1JhRmjJr6uOmUESNFEHro/fKEUOW+YfzAeLFQxMsCMho/7wdRzf4foYBSOj9m9OUILcvU/QgkFVpOWfofJ4MudfKE0hxw+g/OEV505ZZflEIOAq6+n7wIY3g/FAggMBtPFTCpKyVFSSKVOojPh9o9/QjSJWDw2JBM1YLkWdLdXaz3OsWWySiVNVPmCUrKlCVexUGYhNnNi4BDuLar2liJk6eFIklQQApEkIPELBpjH2Qp9RnHmItPhnpPEox3N2P4TAEJlrmqJUU1JBLJ4slOxBNsj6Q7L2zh5KyJkuYZ1i3CkEZOFJJcFjmnyiXs2VOnpUpKUpVepiUgK5EEEKaM5tXwptBU0rVLloFLFaVClIGZNgX1yiQW5tvo1qUI40odk3F+NJ61brDpSgnRAuB+JSi7DqAIlbP2cp97NUZsw++XWE892xqT3Zz8IiYDCy8IAAhSpkwgBRsSXcqqStggB7EX+djtHEhIDqoUbNNADG2UwClr5kgwWtzqPCLRkoq5csPGY8IDO/chQ7cQqeKvBbeClEK4gSbiynysrXtlEDG7OxCjUUFSQ/EhSVI71pJT8YrUSaQ7AdlAkv5m0aseNRXBhy5pTds1hxUzNH3l8sljyNj5X6QjFY5U2TMlKlTSCAFNLUSlznlnyjPysYtJIqdg9/kDF5s/xCSAmZxDUEsryVZ+xgv8AQqnfFmMn4SYFlIlzHs4UgggnmD5RaYKXiWtLJDENwv6C8bqSZakhYGbs6W9arehgTQD7QHQEZdqvyVCsmqrhIfh0W7lsxcnDYhSgvcLpsHSxIA5pSSoZaiIisYuX92XSGSClSc2DOxD5xvqO/R7+lf5GJ83BTGZdJs9CjkA3uLCk6g8oqtYvxIM9G49M59hMRwEgAFP4dQAefVoewe2MTwgspAtxIsABk4A0EavGeHMOc5aB1RXLd2cCkhNja6YzaNkAYpUqWpQASrNpjEi4IBl/r3hqzxkrQlYZex//AJnKFUrlJWSkB3IKbPSk6MTo2UW+y/FQKKUkpf8AvpqyGGdySQ4dmL5WjP47wviKyQqUoOTepBve5UmkcvaiLitnYlKAPs80izqSN4BkzGWVDQ6wxOLFNNdm/wBmeI1U7yZJ3csMAqVNDckikEFntkYpNo+JZCsWozUCtIQEzEp4yM2rcGjO3I6ZxlMEQanUE0lJpycgEsQRzEVk9BXjOE3CkJSX1SAAX6N8IVmxqcaYYycXZ0ZXiAkkpNSSxLMVFlNu0gjNjr8SIkJ2vLO8ShSENUklJJyS5B0sx4uYaKWZsmdSFLl8WaZhQELVTk5YJWHvxB7ZxRSpZQiaVKxC8QqtO7EteZf7wrzpIUq1jc21jmS0H5mhZ2joeEnoUVUTCQplUlZLhSWYACzlThjy5xLK0sFVKNLG4USRlSBnnfLXtHMZe0FppCJUxM2lEtTpVSlADFQCR7RsHItTaL/ZOMC1CuYlwKfYISUqd0nKo2sSCHFzzzvSTjyNWVPg1GJUFMtDMruzjPziLvi7HlfK/mP0heDkzDIStQJSXNSRw6i7ZDK/pEQ4kC1XFoA5IHVhl1No9XoptYI+Tvo4GqxN5n40376JZWB0BPVj2/SAotzPkW8oZPRzcs5vnCVTSRTSzXIJceXKNtGOxe9uwZz1+EKMxvdLdIaSovcDs7j4wFzLHrmzWiUCxxa8rG/M/MQiYdAkg6kE5ejw0herkcn1gpuIver4te13EGiWPBfQN1P00JJDO4ENFaQzK7W/MDODSgksSydTYn94NEHKxzg4hGvRCT5fvAg0Sjn0mUtShJCwxU9J1I1Bz0t5x1/wbglS5TqAF7E55XYC2ZMcSwKVVhQPssbd9OsduwG3cOrDoWtFU1b8KpiiwTkVOoDICwEee4i7Z3o2+CdiJ0mWamQLuSwsTmX0eKWXiZhlLROmqKXesgFKg70CkA06Xd+ZhOKQaN4qiW/vSmpAJ1ScwNVF/LRiVhd3SQoFOe8NSgytd2PZf8Sb59iqWS+uEaY4lHl9je5CUmlQBWzaS2YNU+RILUjlCNz7iVGWVcIa6ZhyBuwAzAAA7m0WE2QFGsGhIBCSBWkk2qCTZBfUt84b2fs/dkFZIJDDeGpBdr528rRQaRsRsqWgVUKkLyK5ai0w5cS0Mokv7xAt3EVC9kTarypC68t6kg5v/wBSUpIB/wAw0z56qfiESBXOmGnIiobq/LX6yjEbZ8alat2mqXKLB5QIqGpCVEejjr0vBSb4KTlFLkc2lgJUmtK9yJxZgmYuYhH8qgwNhq57RB/4fOXKUUy0TGmJAMgVWKS+TqzpziAjBSVj7vFSwp/YnJVKP+q8v/drEpPh7GI45ctbAPVIWlduby1ExoVr2Iu/Rd7BxwlyhLWChQKgagoavcj8xF/hxUAU2SSBUCGJLtdJGbHMaRg5PiCehQE2YVC9pyK/mys+RDRo8BtQTFArlBDgvu1nPIKKFAg9qoy5sT5kjZh1CrazSbSxErDS1ZBYHtMHNT+yxD5HRxGD2n4qmLUSDTUm6XJuDoWFnBvqDFd4k2hNmTbiYEhhkBZrpS1mFwDybKKyaSAEtU40DqTzS4c6HQWvrCMenvmfZnyZm26OieFfEacQDKmM9IDEPZtBkSWeos3m4kjZ5kzN6AFM6Xe5fn1bmI55s+TWK0z0SlJ4brlpJpSkDNQP4nLXYDUtsMJtQCUhCpu9UBnLrmFR5qIqD9zD8OPZKlW3+9FFkbXPZa46bMUqXOlcUpAXvZbkFRbhDMx4hm8DZm1PtEszDIEmYlRSAXAcZXcqF9ehh3ZxxipDy8OkyixO8my3S3vUoqUnsSO0Vuy8TOmTN0kSwSlc0fdKIpCiCQTOBLkHIZQxp10NjKLlVl9jJDyxveIAOXCZgDXNJW7D0jlvhFKJ2M+9cg1rISQkuXZjkGJfyAjabax8yXLxCp4FK5ZTLXJSpqlIKaZoUpwCSCFBwMjpGU/h3QJ0wrsd2yS7M6kv8oEZPa2ScIvJGP7m3m4Evwz10iwStLtc3qcOfJrRKGxyEgrWryOfkB+cHLRVca9P0YwqbIKklKg4IYhyHGocxWGpkux2TSRf3SPh8JJUWAB/7iT+YiRisClKDTZxmALRnZezBKnJXLmJTxMUqV7QUcn1N7DmMxGuUXQX0h25SXZmeNwdNFPi8WpCksoLqBFM1NaSCGukkP5ERFRMmsqieJaVElSJUtCKsnBzLZ684vsDvkT0TUBKUhFNRAJJLcIGYsXqygbW2YmcpUzhCyHfQkFndNh1zeItdHA6dft/JWWn8satr/PH7FcVgjUa3B9YTNIF305t1t/SGNo4PEyUhRFaQCak8QYB6iVMQLtf8Jis/wCOywwWlSSo8IWAxDOVW0jqYdZjyK7OPn0WTE/lf30XCV1cTNy/dxCkociogD8QLkeX5RAO1JQAKiLiwBLt9dohbU21Ql0ylLILFwWFgrNh7t4fLNjiuWZ44pSfCL1MtTc+35wSpbeyR6/PSOfYrbk0FSkKUkKY0g5WYgdIsfD23JaJajMUreFRNw/pC46qDdDJaeSVmrQWcnPqGfsRnBDpl8/QRBw22JU1TJWatARY9g8SlqP8p5fuDGiMlJWhLTXDDdPJXqYKLOVsOeUggC4BzOsCKeeHyM8M/g4/sqfQtyKgMw/pp5xvdh49NSaFgFTVTEl1jP8AsiLDmoPmLxlEYQAqCnD/AIb35W8/QxJRggQBqPUPzMeflKLO3intOjiZKHGuYmYnWYlNwr/ETckeVm0hQxCA8wrUUs4XLQCVBrkouQbZhoxOBxFICJyiu9qaUm4ZNU96s/dpPUxqdghSSogISDSQUpIAZuIkqdRtnZwcmuFNpOjbCLlFyXQ5iDNWKpcuhKvefO+c1AUST/SKrG+I5MlRTLBmzGupCiEhrEFPspGTAA9YutsyZOMaWlczDqLpJlGpM02DLSCDm2VrxktseFJmEDqTUhrTJXEl297VPm0PjBexEptdFXtHHz5/CtQCQQQkJSlL39phc5ZxVYhPsg5jTXz5xJM5ShSS46nJtOQiDtA3S7O2Y16w/pcCO3yGUjUZ5xP2Jhpu9H2aaZS/xJUUluVrq7XipE/+n6RP2OsGakNm/wAoq3wFJXbOnztuYlEsIUmTPYB9+kIUWTdyPu1X1DdtYpcbtyWHlzdmiVVYmWaTzdLIY2PxEDZysQTTKJWgXUmYXQkc1EnhHm0WeKQml5JSV5LSgvKFy4YgFRcnKlm1yhFyh941pQyfcKQIlqKd0qfLDF99LLAdFILcvdiFO2JiFzSuTiAZRCSsy5igzkJcoYGwbTSJW7kzVlKaJb2rIUUpILsQbcTGziw6GLPEbRky0KTKdJULqdxZ2ckilJLizkAuHvCcmr9RXItYl2ybiNoyBSiZLEwJZJUwUogJBBUpnc+rgxSY3a8oKUhIpKUkgJUSCQRYu7AioZ5tFLtnHoqSXKlTKVsXcFTBixAd3ItkqKUoJUVAmoOAHs9wL8+E2+icbm1ywZJLpGxmbYmzpaUpnzEywQkpRMpBByJSCAWbnr5h3CbUwGHVVXi5s1CFJSaUSxxEuAa1EO5HZ4zGBRMQndli4uH9lxYm3QBu/k+ZFRdrJID6PfP60h2JSun0Ubr1yTsenEmRNmLlTBh1y1KlqCEkMzipT2bnn0iL/Db/AOQsf4f/ALJizxu1FS8HOlkWXLKKkFrG1MxJzF8x6RnvBGImpxFMmgKWghSlpqoSCCVJBIBVYAPa8XSq7BJ3ONHSfEWCmGSd1va3T7FROd8umsP4DAK3aXlLKmu4c+d4RhtmyFEb55yjd8RxOW91KuBPZIAhc/YuGqcYeT0IlpBHYgCJFJ8pIZOU1w7GcVgqiKg1KgoC1yMgbecTFilBqPUxEnYBYDSZs5JtYzVLHkmZWn0ERMVIxNJCzLWOxlqP/cl0/wD5xZ/mK5I22trTpShQAqWpBHshRSocrWBSWfnyiJgfGKd2d7UliQz3pIySpuIA2c3ApuTeDxmyJywlYkzjZwhM2UUlxqs7tQ0yTGdxnhzF5qklIsOEpUznNkqKmcklgczaMmbSYpossk0zo+ztty5ySFMpC7EFlAVCw5MbjJgQRyeg/iZh8PKw6JiJYTNMwIKg+W7VYvbQcs4y6ZqsBOSpK1qDCoULQbaArALcywzMbPBeIhiMPNVSj2AopJChUliAQoF2IGYdh2jNCM9NO1e0vJxyxqXZylWLBubnIGFzNoLLJKldOI62PyHpFvtVSMSor+zBCkq4tyEpqBLkkAAEl84Yw2yEgvMC6bKDGkgP7JLcukdPdH2YeEVpmtqOsR1TtYmbV3QLyKkpyKVkFTjM2s0M43dEgyQoJYVBVyCAHL5MS5bSGpFh3BYplpL6h/6x0/CBM08cxMpAY1Kdm1N+UZjwn4HkYlFUzGAKCQoypKQtaQSc3s9sgDG/2v4j2WlKZU5K1EAJI3CkqLBnPCl/LnDMWbxppexWTAptNk9E5IACVzVJFgoTMKAoDIgGY4BHO8FGb+zeHTdlh7s2JGfSBFfKxniRhscyS8tymllDmcioBra9ocwNgeOkADhB4lP9fDygQI5r5iXjTkaTB4hDEz07tFgOG2jh12e3x7PLxt0gyfuZTuSslQWVck+0Vnp6C7iBAjFJWvZ1F7j6RHTiCl98JklNiyaitfITFIuATYS+HJjnSdRsjaM0gKSmxSSkOSwP4yCElWdmYZOGaBAhltdCpJPshbW2LhpyXmI3cykAzJAZi11KTYKbsGfS0YrbfgeekBcgjEy2JdDBYA1Ug300eBAhqk6F7EzPytnzSsShJmGZlRQqr/Sz9Y1Ox/C6ZRC8StNYHDJSbFx/aTQCnnZDm2YaDgQJycVaL4canKmX61Ks4UkJPCJbUJ7Ja5/mUCq+bGGlrdKikCZMALUgJJDXSQdWbUfCBAjHKTl2dDxxS2rgxUxWIC3MmaAkFKApJZjcgvZze4PvHnDWzsEWAnycURxCqWklhalnDFjW4u9TaQcCLrJS6Mj0yTuxO0MImUtC5S1qSyvblLSpLuLuAC7nyIteLHZsyTKmypiEsTXXvEKmpqYXKU0qY1EC+Y0aBAh12jO402aD7RglS0qVhZoUan3KZqEWNj98wu6dWFTE82keNcPJQUyMNSbBSSU0rAexU5VkTcpNrdYECFQl5W1L1+bF5G4Pgq/EvixGIwq0GRRNVu2VwmySHuGKbAhmyYaRUeCpUreqXOYpSEAAki6piWNuxzteBAhu2sTSFub3JnUJGzwUzShVSFqqCZdIpBBqs9LOnlqTrFQNsqwxEue5SLVKZ20IAuR5aQIEK0OaUuGbM0E438Gm2VOTN4kqSpLFmOmnnDe1UKrSByVAgR0MnDMsPq7JMpDS0f5Q/pETEYyUKkmZLSpOYK0giz5E8oECKvolclP4guO6T2bSMl9p3RP87MCzXSNIECM8lbphy/6aK9E2YCwDqJZhmpjZvLSJWCSJilCatUuksxQsu4ytkYOBFqVicWNS7ImPwUpa3Slm9oXDHnftlDEnCFKwU2Tqk5EQIEBZJRdIVLhtFtsiVhkYpClJJS4shwUkFw9hcNcp5x0vBeK8KtZCt2CEuFqIZxkASL5m4gQIupuT5LQdIwk/+JuKClBpdiRYWsdHGUCBAhpa2f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361950" y="-1798638"/>
            <a:ext cx="6543675" cy="438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1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4197" y="1124744"/>
            <a:ext cx="86283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400" b="1" dirty="0" smtClean="0">
                <a:solidFill>
                  <a:srgbClr val="0000CC"/>
                </a:solidFill>
              </a:rPr>
              <a:t>3.Hrvatski kongres o reprodukcijskom zdravlju,kontracepciji i IVF-u</a:t>
            </a:r>
          </a:p>
          <a:p>
            <a:pPr algn="ctr"/>
            <a:r>
              <a:rPr lang="hr-HR" sz="2400" b="1" dirty="0" smtClean="0">
                <a:solidFill>
                  <a:srgbClr val="0000CC"/>
                </a:solidFill>
              </a:rPr>
              <a:t>Šibenik,2014.</a:t>
            </a:r>
            <a:endParaRPr lang="hr-HR" sz="2400" b="1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83249" y="2845675"/>
            <a:ext cx="59645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600" b="1" dirty="0" smtClean="0">
                <a:solidFill>
                  <a:schemeClr val="bg1"/>
                </a:solidFill>
              </a:rPr>
              <a:t>SUVREMENI POSTUPAK S PMS</a:t>
            </a:r>
            <a:endParaRPr lang="hr-HR" sz="36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93142" y="4588307"/>
            <a:ext cx="2510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800" b="1" dirty="0" smtClean="0">
                <a:solidFill>
                  <a:srgbClr val="FF0000"/>
                </a:solidFill>
              </a:rPr>
              <a:t>SREĆKO CIGLAR</a:t>
            </a:r>
            <a:endParaRPr lang="hr-H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58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6062" y="611395"/>
            <a:ext cx="66038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600" b="1" dirty="0" smtClean="0">
                <a:solidFill>
                  <a:schemeClr val="tx1">
                    <a:lumMod val="75000"/>
                  </a:schemeClr>
                </a:solidFill>
              </a:rPr>
              <a:t>NAJVAŽNIJI SIMPTOMI I ZNAKOVI</a:t>
            </a:r>
            <a:endParaRPr lang="hr-HR" sz="36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902796"/>
            <a:ext cx="8837035" cy="4955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b="1" u="sng" dirty="0" smtClean="0">
                <a:solidFill>
                  <a:srgbClr val="FF0000"/>
                </a:solidFill>
              </a:rPr>
              <a:t>FIZIČKI</a:t>
            </a:r>
            <a:r>
              <a:rPr lang="hr-HR" sz="3200" b="1" dirty="0" smtClean="0"/>
              <a:t>                                         </a:t>
            </a:r>
            <a:r>
              <a:rPr lang="hr-HR" sz="3200" b="1" u="sng" dirty="0" smtClean="0">
                <a:solidFill>
                  <a:srgbClr val="FFFF00"/>
                </a:solidFill>
              </a:rPr>
              <a:t>PSIHIČKI</a:t>
            </a:r>
          </a:p>
          <a:p>
            <a:endParaRPr lang="hr-HR" sz="2800" b="1" dirty="0"/>
          </a:p>
          <a:p>
            <a:r>
              <a:rPr lang="hr-HR" sz="2400" b="1" dirty="0" smtClean="0">
                <a:solidFill>
                  <a:srgbClr val="FF0000"/>
                </a:solidFill>
              </a:rPr>
              <a:t>NADUTOST</a:t>
            </a:r>
            <a:r>
              <a:rPr lang="hr-HR" sz="2400" b="1" dirty="0" smtClean="0"/>
              <a:t>                                                   </a:t>
            </a:r>
            <a:r>
              <a:rPr lang="hr-HR" sz="2400" b="1" dirty="0" smtClean="0">
                <a:solidFill>
                  <a:srgbClr val="FFFF00"/>
                </a:solidFill>
              </a:rPr>
              <a:t>IRITABILNOST</a:t>
            </a:r>
          </a:p>
          <a:p>
            <a:r>
              <a:rPr lang="hr-HR" sz="2400" b="1" dirty="0" smtClean="0">
                <a:solidFill>
                  <a:srgbClr val="FF0000"/>
                </a:solidFill>
              </a:rPr>
              <a:t>OSJETLJIVOST DOJKI                                  </a:t>
            </a:r>
            <a:r>
              <a:rPr lang="hr-HR" sz="2400" b="1" dirty="0" smtClean="0">
                <a:solidFill>
                  <a:srgbClr val="FFFF00"/>
                </a:solidFill>
              </a:rPr>
              <a:t>ANKSIOZNOST</a:t>
            </a:r>
          </a:p>
          <a:p>
            <a:r>
              <a:rPr lang="hr-HR" sz="2400" b="1" dirty="0" smtClean="0">
                <a:solidFill>
                  <a:srgbClr val="FF0000"/>
                </a:solidFill>
              </a:rPr>
              <a:t>BOLOVI ,GRČEVI                                          </a:t>
            </a:r>
            <a:r>
              <a:rPr lang="hr-HR" sz="2400" b="1" dirty="0" smtClean="0">
                <a:solidFill>
                  <a:srgbClr val="FFFF00"/>
                </a:solidFill>
              </a:rPr>
              <a:t>PROMJENE RASPOLOŽENJA</a:t>
            </a:r>
          </a:p>
          <a:p>
            <a:r>
              <a:rPr lang="hr-HR" sz="2400" b="1" dirty="0" smtClean="0">
                <a:solidFill>
                  <a:srgbClr val="FF0000"/>
                </a:solidFill>
              </a:rPr>
              <a:t>GLAVOBOLJA</a:t>
            </a:r>
            <a:r>
              <a:rPr lang="hr-HR" sz="2400" b="1" dirty="0" smtClean="0"/>
              <a:t>                                                </a:t>
            </a:r>
            <a:r>
              <a:rPr lang="hr-HR" sz="2400" b="1" dirty="0" smtClean="0">
                <a:solidFill>
                  <a:srgbClr val="FFFF00"/>
                </a:solidFill>
              </a:rPr>
              <a:t>DEPRESIJA</a:t>
            </a:r>
          </a:p>
          <a:p>
            <a:r>
              <a:rPr lang="hr-HR" sz="2400" b="1" dirty="0" smtClean="0">
                <a:solidFill>
                  <a:srgbClr val="FF0000"/>
                </a:solidFill>
              </a:rPr>
              <a:t>UMOR</a:t>
            </a:r>
            <a:r>
              <a:rPr lang="hr-HR" sz="2400" b="1" dirty="0" smtClean="0"/>
              <a:t>                                                            </a:t>
            </a:r>
            <a:r>
              <a:rPr lang="hr-HR" sz="2400" b="1" dirty="0" smtClean="0">
                <a:solidFill>
                  <a:srgbClr val="FFFF00"/>
                </a:solidFill>
              </a:rPr>
              <a:t>SRĐBA,BIJES</a:t>
            </a:r>
          </a:p>
          <a:p>
            <a:r>
              <a:rPr lang="hr-HR" sz="2400" b="1" dirty="0" smtClean="0">
                <a:solidFill>
                  <a:srgbClr val="FF0000"/>
                </a:solidFill>
              </a:rPr>
              <a:t>OTICANJE,TT↑</a:t>
            </a:r>
            <a:r>
              <a:rPr lang="hr-HR" sz="2400" b="1" dirty="0" smtClean="0"/>
              <a:t>                                             </a:t>
            </a:r>
            <a:r>
              <a:rPr lang="hr-HR" sz="2400" b="1" dirty="0" smtClean="0">
                <a:solidFill>
                  <a:srgbClr val="FFFF00"/>
                </a:solidFill>
              </a:rPr>
              <a:t>NAPETOST</a:t>
            </a:r>
          </a:p>
          <a:p>
            <a:r>
              <a:rPr lang="hr-HR" sz="2400" b="1" dirty="0" smtClean="0">
                <a:solidFill>
                  <a:srgbClr val="FF0000"/>
                </a:solidFill>
              </a:rPr>
              <a:t>MUČNINA</a:t>
            </a:r>
            <a:r>
              <a:rPr lang="hr-HR" sz="2400" b="1" dirty="0" smtClean="0"/>
              <a:t>                                                      </a:t>
            </a:r>
            <a:r>
              <a:rPr lang="hr-HR" sz="2400" b="1" dirty="0" smtClean="0">
                <a:solidFill>
                  <a:srgbClr val="FFFF00"/>
                </a:solidFill>
              </a:rPr>
              <a:t>POVLAČENJE IZ AKTIVNOSTI</a:t>
            </a:r>
          </a:p>
          <a:p>
            <a:r>
              <a:rPr lang="hr-HR" sz="2400" b="1" dirty="0" smtClean="0">
                <a:solidFill>
                  <a:srgbClr val="FF0000"/>
                </a:solidFill>
              </a:rPr>
              <a:t>VRTOGLAVICA</a:t>
            </a:r>
            <a:r>
              <a:rPr lang="hr-HR" sz="2400" b="1" dirty="0" smtClean="0"/>
              <a:t>                                               </a:t>
            </a:r>
            <a:r>
              <a:rPr lang="hr-HR" sz="2400" b="1" dirty="0" smtClean="0">
                <a:solidFill>
                  <a:srgbClr val="FFFF00"/>
                </a:solidFill>
              </a:rPr>
              <a:t>POJAČAN APETIT</a:t>
            </a:r>
          </a:p>
          <a:p>
            <a:endParaRPr lang="hr-HR" sz="2400" b="1" dirty="0"/>
          </a:p>
          <a:p>
            <a:pPr algn="ctr"/>
            <a:r>
              <a:rPr lang="hr-HR" sz="2000" b="1" dirty="0" smtClean="0">
                <a:solidFill>
                  <a:schemeClr val="tx1">
                    <a:lumMod val="65000"/>
                  </a:schemeClr>
                </a:solidFill>
              </a:rPr>
              <a:t>LITERATURNO SE NAVODI OKO 200 SIMPTOMA I ZNAKOVA</a:t>
            </a:r>
          </a:p>
          <a:p>
            <a:endParaRPr lang="hr-HR" sz="2000" b="1" dirty="0"/>
          </a:p>
        </p:txBody>
      </p:sp>
    </p:spTree>
    <p:extLst>
      <p:ext uri="{BB962C8B-B14F-4D97-AF65-F5344CB8AC3E}">
        <p14:creationId xmlns:p14="http://schemas.microsoft.com/office/powerpoint/2010/main" val="48776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91923" y="188640"/>
            <a:ext cx="58502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DIFERENCIJALNA DIAGNOZA PMS</a:t>
            </a:r>
            <a:endParaRPr lang="hr-HR" sz="32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15" y="1268760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00FF00"/>
                </a:solidFill>
              </a:rPr>
              <a:t> </a:t>
            </a:r>
            <a:r>
              <a:rPr lang="hr-HR" sz="2800" b="1" dirty="0" smtClean="0">
                <a:solidFill>
                  <a:srgbClr val="00FF00"/>
                </a:solidFill>
              </a:rPr>
              <a:t> CIKLIČKO </a:t>
            </a:r>
            <a:r>
              <a:rPr lang="hr-HR" sz="2800" b="1" dirty="0" smtClean="0">
                <a:solidFill>
                  <a:srgbClr val="00FF00"/>
                </a:solidFill>
              </a:rPr>
              <a:t>POGORŠANJE BAZIČNOG PSIHIJATRIJSKOG    	STANJA(unipolarna depresija,anksioznost,</a:t>
            </a:r>
            <a:r>
              <a:rPr lang="hr-HR" sz="2800" b="1" dirty="0" err="1" smtClean="0">
                <a:solidFill>
                  <a:srgbClr val="00FF00"/>
                </a:solidFill>
              </a:rPr>
              <a:t>obsesivno</a:t>
            </a:r>
            <a:r>
              <a:rPr lang="hr-HR" sz="2800" b="1" dirty="0" smtClean="0">
                <a:solidFill>
                  <a:srgbClr val="00FF00"/>
                </a:solidFill>
              </a:rPr>
              <a:t>-	</a:t>
            </a:r>
            <a:r>
              <a:rPr lang="hr-HR" sz="2800" b="1" dirty="0" err="1" smtClean="0">
                <a:solidFill>
                  <a:srgbClr val="00FF00"/>
                </a:solidFill>
              </a:rPr>
              <a:t>kompulzivni</a:t>
            </a:r>
            <a:r>
              <a:rPr lang="hr-HR" sz="2800" b="1" dirty="0" smtClean="0">
                <a:solidFill>
                  <a:srgbClr val="00FF00"/>
                </a:solidFill>
              </a:rPr>
              <a:t> sindrom,panika, </a:t>
            </a:r>
            <a:r>
              <a:rPr lang="hr-HR" sz="2800" b="1" dirty="0">
                <a:solidFill>
                  <a:srgbClr val="00FF00"/>
                </a:solidFill>
              </a:rPr>
              <a:t>jer se mnoge </a:t>
            </a:r>
            <a:r>
              <a:rPr lang="hr-HR" sz="2800" b="1" dirty="0" err="1" smtClean="0">
                <a:solidFill>
                  <a:srgbClr val="00FF00"/>
                </a:solidFill>
              </a:rPr>
              <a:t>psihijatrij</a:t>
            </a:r>
            <a:r>
              <a:rPr lang="hr-HR" sz="2800" b="1" dirty="0" smtClean="0">
                <a:solidFill>
                  <a:srgbClr val="00FF00"/>
                </a:solidFill>
              </a:rPr>
              <a:t>-</a:t>
            </a:r>
            <a:endParaRPr lang="hr-HR" sz="2800" b="1" dirty="0" smtClean="0">
              <a:solidFill>
                <a:srgbClr val="00FF00"/>
              </a:solidFill>
            </a:endParaRPr>
          </a:p>
          <a:p>
            <a:r>
              <a:rPr lang="hr-HR" sz="2800" b="1" dirty="0">
                <a:solidFill>
                  <a:srgbClr val="00FF00"/>
                </a:solidFill>
              </a:rPr>
              <a:t>	</a:t>
            </a:r>
            <a:r>
              <a:rPr lang="hr-HR" sz="2800" b="1" dirty="0" err="1" smtClean="0">
                <a:solidFill>
                  <a:srgbClr val="00FF00"/>
                </a:solidFill>
              </a:rPr>
              <a:t>ske</a:t>
            </a:r>
            <a:r>
              <a:rPr lang="hr-HR" sz="2800" b="1" dirty="0" smtClean="0">
                <a:solidFill>
                  <a:srgbClr val="00FF00"/>
                </a:solidFill>
              </a:rPr>
              <a:t> </a:t>
            </a:r>
            <a:r>
              <a:rPr lang="hr-HR" sz="2800" b="1" dirty="0" smtClean="0">
                <a:solidFill>
                  <a:srgbClr val="00FF00"/>
                </a:solidFill>
              </a:rPr>
              <a:t>i </a:t>
            </a:r>
            <a:r>
              <a:rPr lang="hr-HR" sz="2800" b="1" dirty="0" smtClean="0">
                <a:solidFill>
                  <a:srgbClr val="00FF00"/>
                </a:solidFill>
              </a:rPr>
              <a:t>medicinske okolnosti </a:t>
            </a:r>
            <a:r>
              <a:rPr lang="hr-HR" sz="2800" b="1" dirty="0">
                <a:solidFill>
                  <a:srgbClr val="00FF00"/>
                </a:solidFill>
              </a:rPr>
              <a:t>pogoršavaju u </a:t>
            </a:r>
            <a:r>
              <a:rPr lang="hr-HR" sz="2800" b="1" dirty="0" err="1">
                <a:solidFill>
                  <a:srgbClr val="00FF00"/>
                </a:solidFill>
              </a:rPr>
              <a:t>lutealnoj</a:t>
            </a:r>
            <a:r>
              <a:rPr lang="hr-HR" sz="2800" b="1" dirty="0">
                <a:solidFill>
                  <a:srgbClr val="00FF00"/>
                </a:solidFill>
              </a:rPr>
              <a:t> fazi</a:t>
            </a:r>
            <a:endParaRPr lang="hr-HR" sz="2800" b="1" dirty="0" smtClean="0">
              <a:solidFill>
                <a:srgbClr val="00FF00"/>
              </a:solidFill>
            </a:endParaRPr>
          </a:p>
          <a:p>
            <a:r>
              <a:rPr lang="hr-HR" sz="2800" b="1" dirty="0">
                <a:solidFill>
                  <a:srgbClr val="00FF00"/>
                </a:solidFill>
              </a:rPr>
              <a:t>	</a:t>
            </a:r>
            <a:r>
              <a:rPr lang="hr-HR" sz="2800" b="1" dirty="0" err="1" smtClean="0">
                <a:solidFill>
                  <a:srgbClr val="00FF00"/>
                </a:solidFill>
              </a:rPr>
              <a:t>cikusa</a:t>
            </a:r>
            <a:r>
              <a:rPr lang="hr-HR" sz="2800" b="1" dirty="0">
                <a:solidFill>
                  <a:srgbClr val="00FF00"/>
                </a:solidFill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00FF00"/>
                </a:solidFill>
              </a:rPr>
              <a:t> PERIMENOPAUZA</a:t>
            </a:r>
            <a:endParaRPr lang="hr-HR" sz="2800" b="1" dirty="0" smtClean="0">
              <a:solidFill>
                <a:srgbClr val="00FF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00FF00"/>
                </a:solidFill>
              </a:rPr>
              <a:t>  </a:t>
            </a:r>
            <a:r>
              <a:rPr lang="hr-HR" sz="2800" b="1" dirty="0" smtClean="0">
                <a:solidFill>
                  <a:srgbClr val="00FF00"/>
                </a:solidFill>
              </a:rPr>
              <a:t>DISFUNKCIJA ŠTITNJAČE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00FF00"/>
                </a:solidFill>
              </a:rPr>
              <a:t> </a:t>
            </a:r>
            <a:r>
              <a:rPr lang="hr-HR" sz="2800" b="1" dirty="0" smtClean="0">
                <a:solidFill>
                  <a:srgbClr val="00FF00"/>
                </a:solidFill>
              </a:rPr>
              <a:t> MIGRENA</a:t>
            </a:r>
            <a:endParaRPr lang="hr-HR" sz="2800" b="1" dirty="0" smtClean="0">
              <a:solidFill>
                <a:srgbClr val="00FF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00FF00"/>
                </a:solidFill>
              </a:rPr>
              <a:t> </a:t>
            </a:r>
            <a:r>
              <a:rPr lang="hr-HR" sz="2800" b="1" dirty="0" smtClean="0">
                <a:solidFill>
                  <a:srgbClr val="00FF00"/>
                </a:solidFill>
              </a:rPr>
              <a:t> KRONIČNI </a:t>
            </a:r>
            <a:r>
              <a:rPr lang="hr-HR" sz="2800" b="1" dirty="0" smtClean="0">
                <a:solidFill>
                  <a:srgbClr val="00FF00"/>
                </a:solidFill>
              </a:rPr>
              <a:t>UMOR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00FF00"/>
                </a:solidFill>
              </a:rPr>
              <a:t> </a:t>
            </a:r>
            <a:r>
              <a:rPr lang="hr-HR" sz="2800" b="1" dirty="0" smtClean="0">
                <a:solidFill>
                  <a:srgbClr val="00FF00"/>
                </a:solidFill>
              </a:rPr>
              <a:t> IRITABILNI </a:t>
            </a:r>
            <a:r>
              <a:rPr lang="hr-HR" sz="2800" b="1" dirty="0" smtClean="0">
                <a:solidFill>
                  <a:srgbClr val="00FF00"/>
                </a:solidFill>
              </a:rPr>
              <a:t>KOLON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00FF00"/>
                </a:solidFill>
              </a:rPr>
              <a:t> </a:t>
            </a:r>
            <a:r>
              <a:rPr lang="hr-HR" sz="2800" b="1" dirty="0" smtClean="0">
                <a:solidFill>
                  <a:srgbClr val="00FF00"/>
                </a:solidFill>
              </a:rPr>
              <a:t> KRONIČNI </a:t>
            </a:r>
            <a:r>
              <a:rPr lang="hr-HR" sz="2800" b="1" dirty="0" smtClean="0">
                <a:solidFill>
                  <a:srgbClr val="00FF00"/>
                </a:solidFill>
              </a:rPr>
              <a:t>STRES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5920" y="6494027"/>
            <a:ext cx="2462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b="1" dirty="0" smtClean="0"/>
              <a:t>YONKERS,2014.; RAPKIN,2013.</a:t>
            </a:r>
            <a:endParaRPr lang="hr-HR" sz="1400" b="1" dirty="0"/>
          </a:p>
        </p:txBody>
      </p:sp>
    </p:spTree>
    <p:extLst>
      <p:ext uri="{BB962C8B-B14F-4D97-AF65-F5344CB8AC3E}">
        <p14:creationId xmlns:p14="http://schemas.microsoft.com/office/powerpoint/2010/main" val="270773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3" y="404664"/>
            <a:ext cx="52016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TEMELJNA NAČELA LIJEČENJA</a:t>
            </a:r>
            <a:endParaRPr lang="hr-HR" sz="32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591" y="1484784"/>
            <a:ext cx="892899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FF00"/>
                </a:solidFill>
              </a:rPr>
              <a:t>JASNA DIJAGNOZA PMS/PMDD</a:t>
            </a:r>
          </a:p>
          <a:p>
            <a:endParaRPr lang="hr-HR" sz="28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FF00"/>
                </a:solidFill>
              </a:rPr>
              <a:t>KARTA ZAPISA DNEVNIH PSIHOFIZIČKIH TEGOBA KROZ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FF00"/>
                </a:solidFill>
              </a:rPr>
              <a:t>MINIMALNO TRI MJESECA</a:t>
            </a:r>
          </a:p>
          <a:p>
            <a:endParaRPr lang="hr-HR" sz="28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FF00"/>
                </a:solidFill>
              </a:rPr>
              <a:t>IZOSTANAK TEGOBA U FOLIKULARNOJ FAZI CIKLUSA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hr-HR" sz="28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FF00"/>
                </a:solidFill>
              </a:rPr>
              <a:t>OBJEKTIVIZACIJA PROCJENE JAČINE TEGOBA</a:t>
            </a:r>
          </a:p>
          <a:p>
            <a:endParaRPr lang="hr-HR" sz="28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FF00"/>
                </a:solidFill>
              </a:rPr>
              <a:t>CILJ JE LIJEČENJA RAZRIJEŠITI  ILI BITNO UMANJITI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FF00"/>
                </a:solidFill>
              </a:rPr>
              <a:t>TEGOBE I POPRAVITI FUNKCIJSKU OGRANIČENOST </a:t>
            </a:r>
            <a:endParaRPr lang="hr-HR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65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8384" y="116632"/>
            <a:ext cx="72230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BLAGI SIMPTOMI</a:t>
            </a:r>
          </a:p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bez </a:t>
            </a:r>
            <a:r>
              <a:rPr lang="hr-HR" sz="3200" b="1" dirty="0" err="1" smtClean="0">
                <a:solidFill>
                  <a:schemeClr val="tx1">
                    <a:lumMod val="75000"/>
                  </a:schemeClr>
                </a:solidFill>
              </a:rPr>
              <a:t>distresa</a:t>
            </a:r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 i socioekonomske disfunkcije</a:t>
            </a:r>
            <a:endParaRPr lang="hr-HR" sz="32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465" y="1410202"/>
            <a:ext cx="871717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0000"/>
                </a:solidFill>
              </a:rPr>
              <a:t>VJEŽBANJE</a:t>
            </a:r>
            <a:r>
              <a:rPr lang="hr-HR" sz="2800" b="1" dirty="0" smtClean="0">
                <a:solidFill>
                  <a:srgbClr val="FFFF00"/>
                </a:solidFill>
              </a:rPr>
              <a:t>  - korisno za većinu psihofizičkih tegoba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FF00"/>
                </a:solidFill>
              </a:rPr>
              <a:t>	     - inače PMS/NORM. manje vježbaju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FF00"/>
                </a:solidFill>
              </a:rPr>
              <a:t>	     - preporuka </a:t>
            </a:r>
            <a:r>
              <a:rPr lang="hr-HR" sz="2800" b="1" u="sng" dirty="0" smtClean="0">
                <a:solidFill>
                  <a:srgbClr val="FF00FF"/>
                </a:solidFill>
              </a:rPr>
              <a:t>stupnja 2C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0000"/>
                </a:solidFill>
              </a:rPr>
              <a:t>POSTUPCI RELAKSACIJE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0000"/>
                </a:solidFill>
              </a:rPr>
              <a:t>KOGNITIVNA BIHEVIORALNA TERAPIJA </a:t>
            </a:r>
            <a:r>
              <a:rPr lang="hr-HR" sz="2800" b="1" dirty="0" smtClean="0">
                <a:solidFill>
                  <a:srgbClr val="FFFF00"/>
                </a:solidFill>
              </a:rPr>
              <a:t>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0000"/>
                </a:solidFill>
              </a:rPr>
              <a:t>HRANA</a:t>
            </a:r>
            <a:r>
              <a:rPr lang="hr-HR" sz="2800" b="1" dirty="0" smtClean="0">
                <a:solidFill>
                  <a:srgbClr val="FFFF00"/>
                </a:solidFill>
              </a:rPr>
              <a:t>         - ↓kava, ↓sol, ↓rafinirani šećer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0000"/>
                </a:solidFill>
              </a:rPr>
              <a:t>VITAMINI</a:t>
            </a:r>
            <a:r>
              <a:rPr lang="hr-HR" sz="2800" b="1" dirty="0" smtClean="0">
                <a:solidFill>
                  <a:srgbClr val="FFFF00"/>
                </a:solidFill>
              </a:rPr>
              <a:t>     - B</a:t>
            </a:r>
            <a:r>
              <a:rPr lang="hr-HR" sz="1600" b="1" dirty="0" smtClean="0">
                <a:solidFill>
                  <a:srgbClr val="FFFF00"/>
                </a:solidFill>
              </a:rPr>
              <a:t>1</a:t>
            </a:r>
            <a:r>
              <a:rPr lang="hr-HR" sz="2800" b="1" dirty="0" smtClean="0">
                <a:solidFill>
                  <a:srgbClr val="FFFF00"/>
                </a:solidFill>
              </a:rPr>
              <a:t>,B</a:t>
            </a:r>
            <a:r>
              <a:rPr lang="hr-HR" sz="1600" b="1" dirty="0" smtClean="0">
                <a:solidFill>
                  <a:srgbClr val="FFFF00"/>
                </a:solidFill>
              </a:rPr>
              <a:t>2</a:t>
            </a:r>
            <a:r>
              <a:rPr lang="hr-HR" sz="2800" b="1" dirty="0" smtClean="0">
                <a:solidFill>
                  <a:srgbClr val="FFFF00"/>
                </a:solidFill>
              </a:rPr>
              <a:t> iz hrane/</a:t>
            </a:r>
            <a:r>
              <a:rPr lang="hr-HR" sz="2800" b="1" dirty="0" err="1" smtClean="0">
                <a:solidFill>
                  <a:srgbClr val="FFFF00"/>
                </a:solidFill>
              </a:rPr>
              <a:t>supst</a:t>
            </a:r>
            <a:r>
              <a:rPr lang="hr-HR" sz="2800" b="1" dirty="0" smtClean="0">
                <a:solidFill>
                  <a:srgbClr val="FFFF00"/>
                </a:solidFill>
              </a:rPr>
              <a:t>., B</a:t>
            </a:r>
            <a:r>
              <a:rPr lang="hr-HR" sz="1600" b="1" dirty="0" smtClean="0">
                <a:solidFill>
                  <a:srgbClr val="FFFF00"/>
                </a:solidFill>
              </a:rPr>
              <a:t>6</a:t>
            </a:r>
            <a:r>
              <a:rPr lang="hr-HR" sz="2800" b="1" dirty="0" smtClean="0">
                <a:solidFill>
                  <a:srgbClr val="FFFF00"/>
                </a:solidFill>
              </a:rPr>
              <a:t> (2 loše studije) ?</a:t>
            </a:r>
          </a:p>
          <a:p>
            <a:pPr lvl="5"/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FF00"/>
                </a:solidFill>
              </a:rPr>
              <a:t>omega </a:t>
            </a:r>
            <a:r>
              <a:rPr lang="hr-HR" sz="2800" b="1" dirty="0" smtClean="0">
                <a:solidFill>
                  <a:srgbClr val="FFFF00"/>
                </a:solidFill>
              </a:rPr>
              <a:t>3 (</a:t>
            </a:r>
            <a:r>
              <a:rPr lang="hr-HR" sz="2800" b="1" dirty="0" smtClean="0">
                <a:solidFill>
                  <a:srgbClr val="FFFF00"/>
                </a:solidFill>
              </a:rPr>
              <a:t>psihički simptomi↓)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0000"/>
                </a:solidFill>
              </a:rPr>
              <a:t>MINERALI</a:t>
            </a:r>
            <a:r>
              <a:rPr lang="hr-HR" sz="2800" b="1" dirty="0" smtClean="0">
                <a:solidFill>
                  <a:srgbClr val="FFFF00"/>
                </a:solidFill>
              </a:rPr>
              <a:t>    - Mg u </a:t>
            </a:r>
            <a:r>
              <a:rPr lang="hr-HR" sz="2800" b="1" dirty="0" err="1" smtClean="0">
                <a:solidFill>
                  <a:srgbClr val="FFFF00"/>
                </a:solidFill>
              </a:rPr>
              <a:t>luteinskoj</a:t>
            </a:r>
            <a:r>
              <a:rPr lang="hr-HR" sz="2800" b="1" dirty="0" smtClean="0">
                <a:solidFill>
                  <a:srgbClr val="FFFF00"/>
                </a:solidFill>
              </a:rPr>
              <a:t> fazi,</a:t>
            </a:r>
            <a:r>
              <a:rPr lang="hr-HR" sz="2800" b="1" dirty="0" err="1" smtClean="0">
                <a:solidFill>
                  <a:srgbClr val="FFFF00"/>
                </a:solidFill>
              </a:rPr>
              <a:t>Ca</a:t>
            </a:r>
            <a:r>
              <a:rPr lang="hr-HR" sz="2800" b="1" dirty="0" smtClean="0">
                <a:solidFill>
                  <a:srgbClr val="FFFF00"/>
                </a:solidFill>
              </a:rPr>
              <a:t>,D-vit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0000"/>
                </a:solidFill>
              </a:rPr>
              <a:t>VITEX AGNUS CASTUS,</a:t>
            </a:r>
            <a:r>
              <a:rPr lang="hr-HR" sz="2800" b="1" dirty="0">
                <a:solidFill>
                  <a:srgbClr val="FF0000"/>
                </a:solidFill>
              </a:rPr>
              <a:t> HYPERICUM PERFORATUM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0000"/>
                </a:solidFill>
              </a:rPr>
              <a:t>ANALGETICI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hr-HR" sz="28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89526" y="6349705"/>
            <a:ext cx="3350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b="1" dirty="0" smtClean="0"/>
              <a:t>CASPER,2014.; BIGGS,2011.; RAPKIN,2013.</a:t>
            </a:r>
            <a:endParaRPr lang="hr-HR" sz="1400" b="1" dirty="0"/>
          </a:p>
        </p:txBody>
      </p:sp>
    </p:spTree>
    <p:extLst>
      <p:ext uri="{BB962C8B-B14F-4D97-AF65-F5344CB8AC3E}">
        <p14:creationId xmlns:p14="http://schemas.microsoft.com/office/powerpoint/2010/main" val="2855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332656"/>
            <a:ext cx="615764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SREDNJI DO JAKI SIMPTOMI</a:t>
            </a:r>
          </a:p>
          <a:p>
            <a:pPr algn="ctr"/>
            <a:r>
              <a:rPr lang="hr-HR" sz="3200" b="1" dirty="0" err="1" smtClean="0">
                <a:solidFill>
                  <a:schemeClr val="tx1">
                    <a:lumMod val="75000"/>
                  </a:schemeClr>
                </a:solidFill>
              </a:rPr>
              <a:t>distres</a:t>
            </a:r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,socioekonomska disfunkcija</a:t>
            </a:r>
            <a:endParaRPr lang="hr-HR" sz="32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916832"/>
            <a:ext cx="9212843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/>
              <a:t>SSRI - </a:t>
            </a:r>
            <a:r>
              <a:rPr lang="hr-HR" sz="2800" b="1" dirty="0" err="1" smtClean="0"/>
              <a:t>fluoxetin</a:t>
            </a:r>
            <a:r>
              <a:rPr lang="hr-HR" sz="2800" b="1" dirty="0" smtClean="0"/>
              <a:t>,</a:t>
            </a:r>
            <a:r>
              <a:rPr lang="hr-HR" sz="2800" b="1" dirty="0" err="1" smtClean="0"/>
              <a:t>sertralin</a:t>
            </a:r>
            <a:r>
              <a:rPr lang="hr-HR" sz="2800" b="1" dirty="0" smtClean="0"/>
              <a:t>,</a:t>
            </a:r>
            <a:r>
              <a:rPr lang="hr-HR" sz="2800" b="1" dirty="0" err="1" smtClean="0"/>
              <a:t>paroxetin</a:t>
            </a:r>
            <a:r>
              <a:rPr lang="hr-HR" sz="2800" b="1" dirty="0" smtClean="0"/>
              <a:t>,</a:t>
            </a:r>
            <a:r>
              <a:rPr lang="hr-HR" sz="2800" b="1" dirty="0" err="1" smtClean="0"/>
              <a:t>citalopram</a:t>
            </a:r>
            <a:r>
              <a:rPr lang="hr-HR" sz="2800" b="1" dirty="0" smtClean="0"/>
              <a:t>= </a:t>
            </a:r>
            <a:r>
              <a:rPr lang="hr-HR" sz="2800" b="1" dirty="0" smtClean="0">
                <a:solidFill>
                  <a:srgbClr val="FF0000"/>
                </a:solidFill>
              </a:rPr>
              <a:t>1.linija th.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/>
              <a:t>SSARI – </a:t>
            </a:r>
            <a:r>
              <a:rPr lang="hr-HR" sz="2800" b="1" dirty="0" err="1" smtClean="0"/>
              <a:t>venflaxin</a:t>
            </a:r>
            <a:r>
              <a:rPr lang="hr-HR" sz="2800" b="1" dirty="0" smtClean="0"/>
              <a:t>,</a:t>
            </a:r>
            <a:r>
              <a:rPr lang="hr-HR" sz="2800" b="1" dirty="0" err="1" smtClean="0"/>
              <a:t>duloxetin</a:t>
            </a:r>
            <a:r>
              <a:rPr lang="hr-HR" sz="2800" b="1" dirty="0" smtClean="0"/>
              <a:t>                                    </a:t>
            </a:r>
            <a:r>
              <a:rPr lang="hr-HR" sz="2800" b="1" dirty="0" smtClean="0">
                <a:solidFill>
                  <a:srgbClr val="FF0000"/>
                </a:solidFill>
              </a:rPr>
              <a:t>stupanj 1B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/>
              <a:t>HETEROCIKLIČKI AD – </a:t>
            </a:r>
            <a:r>
              <a:rPr lang="hr-HR" sz="2800" b="1" dirty="0" err="1" smtClean="0"/>
              <a:t>clomipramin</a:t>
            </a:r>
            <a:endParaRPr lang="hr-HR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/>
              <a:t>BLOKATOR 5-HT</a:t>
            </a:r>
            <a:r>
              <a:rPr lang="hr-HR" sz="1600" b="1" dirty="0" smtClean="0"/>
              <a:t>2 </a:t>
            </a:r>
            <a:r>
              <a:rPr lang="hr-HR" sz="2000" b="1" dirty="0" smtClean="0"/>
              <a:t>r</a:t>
            </a:r>
            <a:r>
              <a:rPr lang="hr-HR" sz="2800" b="1" dirty="0" smtClean="0"/>
              <a:t> AD</a:t>
            </a:r>
            <a:r>
              <a:rPr lang="hr-HR" sz="2000" b="1" dirty="0" smtClean="0"/>
              <a:t> </a:t>
            </a:r>
            <a:r>
              <a:rPr lang="hr-HR" sz="2800" b="1" dirty="0" smtClean="0"/>
              <a:t> – </a:t>
            </a:r>
            <a:r>
              <a:rPr lang="hr-HR" sz="2800" b="1" dirty="0" err="1" smtClean="0"/>
              <a:t>nefazodon</a:t>
            </a:r>
            <a:r>
              <a:rPr lang="hr-HR" sz="2800" b="1" dirty="0" smtClean="0"/>
              <a:t>                     </a:t>
            </a:r>
            <a:r>
              <a:rPr lang="hr-HR" sz="2800" b="1" dirty="0" smtClean="0">
                <a:solidFill>
                  <a:srgbClr val="FF0000"/>
                </a:solidFill>
              </a:rPr>
              <a:t>2. linija th.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/>
              <a:t>OK – monofazni,što kraći „</a:t>
            </a:r>
            <a:r>
              <a:rPr lang="hr-HR" sz="2800" b="1" dirty="0" err="1" smtClean="0"/>
              <a:t>pill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free</a:t>
            </a:r>
            <a:r>
              <a:rPr lang="hr-HR" sz="2800" b="1" dirty="0" smtClean="0"/>
              <a:t>” period =   </a:t>
            </a:r>
            <a:r>
              <a:rPr lang="hr-HR" sz="2800" b="1" dirty="0" smtClean="0">
                <a:solidFill>
                  <a:srgbClr val="FF0000"/>
                </a:solidFill>
              </a:rPr>
              <a:t>stupanj 2B</a:t>
            </a:r>
            <a:endParaRPr lang="hr-HR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/>
              <a:t>SPIRONOLAKTONI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/>
              <a:t>ANKSIOLITICI – </a:t>
            </a:r>
            <a:r>
              <a:rPr lang="hr-HR" sz="2800" b="1" dirty="0" err="1" smtClean="0"/>
              <a:t>benzodiazepami</a:t>
            </a:r>
            <a:r>
              <a:rPr lang="hr-HR" sz="2800" b="1" dirty="0" smtClean="0"/>
              <a:t> (</a:t>
            </a:r>
            <a:r>
              <a:rPr lang="hr-HR" sz="2800" b="1" dirty="0" err="1" smtClean="0"/>
              <a:t>alprazolam</a:t>
            </a:r>
            <a:r>
              <a:rPr lang="hr-HR" sz="2800" b="1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/>
              <a:t>NSAIDI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err="1" smtClean="0"/>
              <a:t>aGnRH</a:t>
            </a:r>
            <a:r>
              <a:rPr lang="hr-HR" sz="2800" b="1" dirty="0" smtClean="0"/>
              <a:t> + EP kontinuirano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/>
              <a:t>KIRURŠKA OVARIJEKTOMIJA</a:t>
            </a:r>
            <a:r>
              <a:rPr lang="hr-HR" sz="2800" b="1" dirty="0"/>
              <a:t> </a:t>
            </a:r>
            <a:r>
              <a:rPr lang="hr-HR" sz="2800" b="1" dirty="0" smtClean="0"/>
              <a:t>(</a:t>
            </a:r>
            <a:r>
              <a:rPr lang="hr-HR" sz="2800" b="1" dirty="0" err="1" smtClean="0"/>
              <a:t>medikamentozna</a:t>
            </a:r>
            <a:r>
              <a:rPr lang="hr-HR" sz="2800" b="1" dirty="0" smtClean="0"/>
              <a:t> efikasna)</a:t>
            </a:r>
          </a:p>
        </p:txBody>
      </p:sp>
      <p:sp>
        <p:nvSpPr>
          <p:cNvPr id="5" name="Rectangle 4"/>
          <p:cNvSpPr/>
          <p:nvPr/>
        </p:nvSpPr>
        <p:spPr>
          <a:xfrm>
            <a:off x="7380312" y="1916832"/>
            <a:ext cx="1656184" cy="90794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/>
          <p:cNvSpPr/>
          <p:nvPr/>
        </p:nvSpPr>
        <p:spPr>
          <a:xfrm>
            <a:off x="7164288" y="3200600"/>
            <a:ext cx="1763688" cy="93610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886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9754" y="260648"/>
            <a:ext cx="74337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VJEROJATNI MEHANIZMI DJELOVANJA SSRI</a:t>
            </a:r>
          </a:p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KOD PMS</a:t>
            </a:r>
            <a:endParaRPr lang="hr-HR" sz="32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459430" y="1844824"/>
            <a:ext cx="1512168" cy="8640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 smtClean="0">
                <a:solidFill>
                  <a:schemeClr val="tx2">
                    <a:lumMod val="10000"/>
                  </a:schemeClr>
                </a:solidFill>
              </a:rPr>
              <a:t>SSRI</a:t>
            </a:r>
            <a:endParaRPr lang="hr-HR" sz="28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118535" y="2276871"/>
            <a:ext cx="576064" cy="4571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xtBox 4"/>
          <p:cNvSpPr txBox="1"/>
          <p:nvPr/>
        </p:nvSpPr>
        <p:spPr>
          <a:xfrm>
            <a:off x="2859805" y="1906891"/>
            <a:ext cx="35739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 smtClean="0"/>
              <a:t>INHIBICIJA PRESINAPTIČKE</a:t>
            </a:r>
          </a:p>
          <a:p>
            <a:r>
              <a:rPr lang="hr-HR" sz="2400" b="1" dirty="0" smtClean="0"/>
              <a:t>PONOVNE POHRANE 5-HT</a:t>
            </a:r>
            <a:endParaRPr lang="hr-HR" sz="2400" b="1" dirty="0"/>
          </a:p>
          <a:p>
            <a:endParaRPr lang="hr-HR" sz="24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2868122" y="1890542"/>
            <a:ext cx="3443694" cy="86409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Right Arrow 6"/>
          <p:cNvSpPr/>
          <p:nvPr/>
        </p:nvSpPr>
        <p:spPr>
          <a:xfrm>
            <a:off x="6467853" y="2299729"/>
            <a:ext cx="589782" cy="45719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Oval 7"/>
          <p:cNvSpPr/>
          <p:nvPr/>
        </p:nvSpPr>
        <p:spPr>
          <a:xfrm>
            <a:off x="7263299" y="1772813"/>
            <a:ext cx="1512168" cy="1053831"/>
          </a:xfrm>
          <a:prstGeom prst="ellipse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2400" b="1" dirty="0" smtClean="0">
                <a:solidFill>
                  <a:schemeClr val="bg1"/>
                </a:solidFill>
              </a:rPr>
              <a:t>5-HT↑</a:t>
            </a:r>
            <a:endParaRPr lang="hr-HR" sz="2400" b="1" dirty="0">
              <a:solidFill>
                <a:schemeClr val="bg1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8019383" y="2906989"/>
            <a:ext cx="45719" cy="594019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4745198" y="3645024"/>
            <a:ext cx="4224746" cy="830997"/>
          </a:xfrm>
          <a:prstGeom prst="rect">
            <a:avLst/>
          </a:prstGeom>
          <a:solidFill>
            <a:srgbClr val="3366CC"/>
          </a:solidFill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r-HR" sz="2400" b="1" dirty="0" smtClean="0"/>
              <a:t>STIMULACIJA POSTSINAPTIČKIH</a:t>
            </a:r>
          </a:p>
          <a:p>
            <a:r>
              <a:rPr lang="hr-HR" sz="2400" b="1" dirty="0"/>
              <a:t> </a:t>
            </a:r>
            <a:r>
              <a:rPr lang="hr-HR" sz="2400" b="1" dirty="0" smtClean="0"/>
              <a:t>                  5-HT r 1,2,3</a:t>
            </a:r>
            <a:endParaRPr lang="hr-HR" sz="2400" b="1" dirty="0"/>
          </a:p>
        </p:txBody>
      </p:sp>
      <p:sp>
        <p:nvSpPr>
          <p:cNvPr id="10" name="Down Arrow 9"/>
          <p:cNvSpPr/>
          <p:nvPr/>
        </p:nvSpPr>
        <p:spPr>
          <a:xfrm>
            <a:off x="6762744" y="4653136"/>
            <a:ext cx="45719" cy="432048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5294175" y="5229200"/>
            <a:ext cx="3045706" cy="1200329"/>
          </a:xfrm>
          <a:prstGeom prst="rect">
            <a:avLst/>
          </a:prstGeom>
          <a:solidFill>
            <a:srgbClr val="C00000"/>
          </a:solidFill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r-HR" sz="2400" b="1" dirty="0" smtClean="0"/>
              <a:t>BRZI,IZVANGENOMSKI</a:t>
            </a:r>
          </a:p>
          <a:p>
            <a:pPr algn="ctr"/>
            <a:r>
              <a:rPr lang="hr-HR" sz="2400" b="1" dirty="0" smtClean="0"/>
              <a:t>POVOLJNI UČINAK</a:t>
            </a:r>
          </a:p>
          <a:p>
            <a:pPr algn="ctr"/>
            <a:r>
              <a:rPr lang="hr-HR" sz="2400" b="1" dirty="0" smtClean="0"/>
              <a:t>PRETEŽNO PSIHOGENI</a:t>
            </a:r>
            <a:endParaRPr lang="hr-HR" sz="2400" b="1" dirty="0"/>
          </a:p>
        </p:txBody>
      </p:sp>
      <p:sp>
        <p:nvSpPr>
          <p:cNvPr id="13" name="Down Arrow 12"/>
          <p:cNvSpPr/>
          <p:nvPr/>
        </p:nvSpPr>
        <p:spPr>
          <a:xfrm>
            <a:off x="1115616" y="2906989"/>
            <a:ext cx="99898" cy="59401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Oval 13"/>
          <p:cNvSpPr/>
          <p:nvPr/>
        </p:nvSpPr>
        <p:spPr>
          <a:xfrm>
            <a:off x="323529" y="3645024"/>
            <a:ext cx="1648070" cy="830998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 smtClean="0">
                <a:solidFill>
                  <a:schemeClr val="bg1"/>
                </a:solidFill>
              </a:rPr>
              <a:t>ALLO↑</a:t>
            </a:r>
            <a:endParaRPr lang="hr-HR" sz="2400" b="1" dirty="0">
              <a:solidFill>
                <a:schemeClr val="bg1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1115616" y="4653136"/>
            <a:ext cx="49949" cy="432048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TextBox 15"/>
          <p:cNvSpPr txBox="1"/>
          <p:nvPr/>
        </p:nvSpPr>
        <p:spPr>
          <a:xfrm>
            <a:off x="299299" y="5332566"/>
            <a:ext cx="1633973" cy="461665"/>
          </a:xfrm>
          <a:prstGeom prst="rect">
            <a:avLst/>
          </a:prstGeom>
          <a:solidFill>
            <a:srgbClr val="FF00FF"/>
          </a:solidFill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r-HR" sz="2400" b="1" dirty="0" smtClean="0">
                <a:solidFill>
                  <a:schemeClr val="bg1"/>
                </a:solidFill>
              </a:rPr>
              <a:t>GABA Ar ↑</a:t>
            </a:r>
            <a:endParaRPr lang="hr-HR" sz="2400" b="1" dirty="0">
              <a:solidFill>
                <a:schemeClr val="bg1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2118535" y="5563398"/>
            <a:ext cx="437241" cy="45719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TextBox 18"/>
          <p:cNvSpPr txBox="1"/>
          <p:nvPr/>
        </p:nvSpPr>
        <p:spPr>
          <a:xfrm>
            <a:off x="2851816" y="5247943"/>
            <a:ext cx="2183868" cy="830997"/>
          </a:xfrm>
          <a:prstGeom prst="rect">
            <a:avLst/>
          </a:prstGeom>
          <a:solidFill>
            <a:srgbClr val="C00000"/>
          </a:solidFill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r-HR" sz="2400" b="1" dirty="0" err="1" smtClean="0"/>
              <a:t>benzodiazepam</a:t>
            </a:r>
            <a:endParaRPr lang="hr-HR" sz="2400" b="1" dirty="0" smtClean="0"/>
          </a:p>
          <a:p>
            <a:pPr algn="ctr"/>
            <a:r>
              <a:rPr lang="hr-HR" sz="2400" b="1" dirty="0" err="1" smtClean="0"/>
              <a:t>like</a:t>
            </a:r>
            <a:r>
              <a:rPr lang="hr-HR" sz="2400" b="1" dirty="0" smtClean="0"/>
              <a:t> učinak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207347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390557"/>
            <a:ext cx="69112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RAZLIKE U DJELOVANJU SSRI KOD PMS I</a:t>
            </a:r>
          </a:p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KOD PRAVE DEPRESIJE</a:t>
            </a:r>
            <a:endParaRPr lang="hr-HR" sz="32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0683" y="1988840"/>
            <a:ext cx="8445132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b="1" u="sng" dirty="0" smtClean="0">
                <a:solidFill>
                  <a:srgbClr val="FF0000"/>
                </a:solidFill>
              </a:rPr>
              <a:t>PMS</a:t>
            </a:r>
            <a:r>
              <a:rPr lang="hr-HR" sz="2800" b="1" dirty="0" smtClean="0">
                <a:solidFill>
                  <a:srgbClr val="FF0000"/>
                </a:solidFill>
              </a:rPr>
              <a:t>   - POBOLJŠANJE NASTUPA ZA 14-48 h</a:t>
            </a:r>
          </a:p>
          <a:p>
            <a:r>
              <a:rPr lang="hr-HR" sz="2800" b="1" dirty="0">
                <a:solidFill>
                  <a:srgbClr val="FF0000"/>
                </a:solidFill>
              </a:rPr>
              <a:t>	</a:t>
            </a:r>
            <a:r>
              <a:rPr lang="hr-HR" sz="2800" b="1" dirty="0" smtClean="0">
                <a:solidFill>
                  <a:srgbClr val="FF0000"/>
                </a:solidFill>
              </a:rPr>
              <a:t>- VJEROJATAN EKSTRAGENOMSKI MEHANIZAM</a:t>
            </a:r>
          </a:p>
          <a:p>
            <a:r>
              <a:rPr lang="hr-HR" sz="2800" b="1" dirty="0">
                <a:solidFill>
                  <a:srgbClr val="FF0000"/>
                </a:solidFill>
              </a:rPr>
              <a:t>	</a:t>
            </a:r>
            <a:r>
              <a:rPr lang="hr-HR" sz="2800" b="1" dirty="0" smtClean="0">
                <a:solidFill>
                  <a:srgbClr val="FF0000"/>
                </a:solidFill>
              </a:rPr>
              <a:t>- NEUROMODULACIJA</a:t>
            </a:r>
          </a:p>
          <a:p>
            <a:r>
              <a:rPr lang="hr-HR" sz="2800" b="1" dirty="0">
                <a:solidFill>
                  <a:srgbClr val="FF0000"/>
                </a:solidFill>
              </a:rPr>
              <a:t>	</a:t>
            </a:r>
            <a:r>
              <a:rPr lang="hr-HR" sz="2800" b="1" dirty="0" smtClean="0">
                <a:solidFill>
                  <a:srgbClr val="FF0000"/>
                </a:solidFill>
              </a:rPr>
              <a:t>- NESINAPTIČKA DIFUZIJSKA NEUROTRANSMISIJA</a:t>
            </a:r>
          </a:p>
          <a:p>
            <a:endParaRPr lang="hr-HR" sz="2800" b="1" dirty="0" smtClean="0"/>
          </a:p>
          <a:p>
            <a:r>
              <a:rPr lang="hr-HR" sz="2800" b="1" u="sng" dirty="0" smtClean="0">
                <a:solidFill>
                  <a:srgbClr val="FFFF00"/>
                </a:solidFill>
              </a:rPr>
              <a:t>DEPRESIJA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FF00"/>
                </a:solidFill>
              </a:rPr>
              <a:t>- GENOMSKA TRANSKRIPCIJA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FF00"/>
                </a:solidFill>
              </a:rPr>
              <a:t>- UČINAK NAKON 3-6 TJEDANA  </a:t>
            </a:r>
            <a:endParaRPr lang="hr-HR" sz="28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952" y="6346519"/>
            <a:ext cx="2434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b="1" dirty="0" smtClean="0"/>
              <a:t>STEINER,2013.; CASPER,2014.</a:t>
            </a:r>
            <a:endParaRPr lang="hr-HR" sz="1400" b="1" dirty="0"/>
          </a:p>
        </p:txBody>
      </p:sp>
    </p:spTree>
    <p:extLst>
      <p:ext uri="{BB962C8B-B14F-4D97-AF65-F5344CB8AC3E}">
        <p14:creationId xmlns:p14="http://schemas.microsoft.com/office/powerpoint/2010/main" val="108907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2696" y="476672"/>
            <a:ext cx="83066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600" b="1" dirty="0" smtClean="0">
                <a:solidFill>
                  <a:schemeClr val="tx1">
                    <a:lumMod val="75000"/>
                  </a:schemeClr>
                </a:solidFill>
              </a:rPr>
              <a:t>GLAVNI NAČINI PRIMJENE ANTIDEPRESIVA</a:t>
            </a:r>
            <a:endParaRPr lang="hr-HR" sz="36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412776"/>
            <a:ext cx="901419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3200" b="1" u="sng" dirty="0" smtClean="0">
                <a:solidFill>
                  <a:srgbClr val="FF0000"/>
                </a:solidFill>
              </a:rPr>
              <a:t>KONTINUIRANO LIJEČENJE</a:t>
            </a:r>
          </a:p>
          <a:p>
            <a:r>
              <a:rPr lang="hr-HR" sz="3200" b="1" dirty="0">
                <a:solidFill>
                  <a:srgbClr val="FFFF00"/>
                </a:solidFill>
              </a:rPr>
              <a:t>	</a:t>
            </a:r>
            <a:r>
              <a:rPr lang="hr-HR" sz="3200" b="1" dirty="0" smtClean="0">
                <a:solidFill>
                  <a:srgbClr val="FFFF00"/>
                </a:solidFill>
              </a:rPr>
              <a:t>- </a:t>
            </a:r>
            <a:r>
              <a:rPr lang="hr-HR" sz="3200" b="1" dirty="0" err="1" smtClean="0">
                <a:solidFill>
                  <a:srgbClr val="FFFF00"/>
                </a:solidFill>
              </a:rPr>
              <a:t>pms</a:t>
            </a:r>
            <a:r>
              <a:rPr lang="hr-HR" sz="3200" b="1" dirty="0" smtClean="0">
                <a:solidFill>
                  <a:srgbClr val="FFFF00"/>
                </a:solidFill>
              </a:rPr>
              <a:t> + poremećaj raspoloženja,anksioznost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3200" b="1" u="sng" dirty="0" smtClean="0">
                <a:solidFill>
                  <a:srgbClr val="FF0000"/>
                </a:solidFill>
              </a:rPr>
              <a:t>KONTINUIRANO MODULIRANO LIJEČENJE</a:t>
            </a:r>
          </a:p>
          <a:p>
            <a:r>
              <a:rPr lang="hr-HR" sz="3200" b="1" dirty="0">
                <a:solidFill>
                  <a:srgbClr val="FFFF00"/>
                </a:solidFill>
              </a:rPr>
              <a:t>	</a:t>
            </a:r>
            <a:r>
              <a:rPr lang="hr-HR" sz="3200" b="1" dirty="0" smtClean="0">
                <a:solidFill>
                  <a:srgbClr val="FFFF00"/>
                </a:solidFill>
              </a:rPr>
              <a:t>- već tretirane zbog poremećaja raspoloženja</a:t>
            </a:r>
          </a:p>
          <a:p>
            <a:r>
              <a:rPr lang="hr-HR" sz="3200" b="1" dirty="0">
                <a:solidFill>
                  <a:srgbClr val="FFFF00"/>
                </a:solidFill>
              </a:rPr>
              <a:t>	</a:t>
            </a:r>
            <a:r>
              <a:rPr lang="hr-HR" sz="3200" b="1" dirty="0" smtClean="0">
                <a:solidFill>
                  <a:srgbClr val="FFFF00"/>
                </a:solidFill>
              </a:rPr>
              <a:t>   i anksioznosti s </a:t>
            </a:r>
            <a:r>
              <a:rPr lang="hr-HR" sz="3200" b="1" dirty="0" err="1" smtClean="0">
                <a:solidFill>
                  <a:srgbClr val="FFFF00"/>
                </a:solidFill>
              </a:rPr>
              <a:t>premenstruacijskom</a:t>
            </a:r>
            <a:r>
              <a:rPr lang="hr-HR" sz="3200" b="1" dirty="0" smtClean="0">
                <a:solidFill>
                  <a:srgbClr val="FFFF00"/>
                </a:solidFill>
              </a:rPr>
              <a:t> </a:t>
            </a:r>
            <a:r>
              <a:rPr lang="hr-HR" sz="3200" b="1" dirty="0" err="1" smtClean="0">
                <a:solidFill>
                  <a:srgbClr val="FFFF00"/>
                </a:solidFill>
              </a:rPr>
              <a:t>egzacer</a:t>
            </a:r>
            <a:r>
              <a:rPr lang="hr-HR" sz="3200" b="1" dirty="0" smtClean="0">
                <a:solidFill>
                  <a:srgbClr val="FFFF00"/>
                </a:solidFill>
              </a:rPr>
              <a:t>-</a:t>
            </a:r>
          </a:p>
          <a:p>
            <a:r>
              <a:rPr lang="hr-HR" sz="3200" b="1" dirty="0">
                <a:solidFill>
                  <a:srgbClr val="FFFF00"/>
                </a:solidFill>
              </a:rPr>
              <a:t>	</a:t>
            </a:r>
            <a:r>
              <a:rPr lang="hr-HR" sz="3200" b="1" dirty="0" smtClean="0">
                <a:solidFill>
                  <a:srgbClr val="FFFF00"/>
                </a:solidFill>
              </a:rPr>
              <a:t>   </a:t>
            </a:r>
            <a:r>
              <a:rPr lang="hr-HR" sz="3200" b="1" dirty="0" err="1" smtClean="0">
                <a:solidFill>
                  <a:srgbClr val="FFFF00"/>
                </a:solidFill>
              </a:rPr>
              <a:t>bacijom</a:t>
            </a:r>
            <a:r>
              <a:rPr lang="hr-HR" sz="3200" b="1" dirty="0" smtClean="0">
                <a:solidFill>
                  <a:srgbClr val="FFFF00"/>
                </a:solidFill>
              </a:rPr>
              <a:t> (pojačavanje doze PM)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3200" b="1" u="sng" dirty="0" smtClean="0">
                <a:solidFill>
                  <a:srgbClr val="FF0000"/>
                </a:solidFill>
              </a:rPr>
              <a:t>CIKLIČKO LIJEČENJE </a:t>
            </a:r>
            <a:r>
              <a:rPr lang="hr-HR" sz="3200" b="1" dirty="0" smtClean="0">
                <a:solidFill>
                  <a:srgbClr val="FFFF00"/>
                </a:solidFill>
              </a:rPr>
              <a:t>(LUTEINSKA FAZA)</a:t>
            </a:r>
          </a:p>
          <a:p>
            <a:r>
              <a:rPr lang="hr-HR" sz="3200" b="1" dirty="0">
                <a:solidFill>
                  <a:srgbClr val="FFFF00"/>
                </a:solidFill>
              </a:rPr>
              <a:t>	</a:t>
            </a:r>
            <a:r>
              <a:rPr lang="hr-HR" sz="3200" b="1" dirty="0" smtClean="0">
                <a:solidFill>
                  <a:srgbClr val="FFFF00"/>
                </a:solidFill>
              </a:rPr>
              <a:t>- čisti PMS /PMDD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3200" b="1" u="sng" dirty="0" smtClean="0">
                <a:solidFill>
                  <a:srgbClr val="FF0000"/>
                </a:solidFill>
              </a:rPr>
              <a:t>SIMPTOMATSKO</a:t>
            </a:r>
            <a:r>
              <a:rPr lang="hr-HR" sz="3200" b="1" dirty="0" smtClean="0">
                <a:solidFill>
                  <a:srgbClr val="FFFF00"/>
                </a:solidFill>
              </a:rPr>
              <a:t> (S POČETKOM SMETNJI)</a:t>
            </a:r>
          </a:p>
          <a:p>
            <a:r>
              <a:rPr lang="hr-HR" sz="3200" b="1" dirty="0">
                <a:solidFill>
                  <a:srgbClr val="FFFF00"/>
                </a:solidFill>
              </a:rPr>
              <a:t>	</a:t>
            </a:r>
            <a:r>
              <a:rPr lang="hr-HR" sz="3200" b="1" dirty="0" smtClean="0">
                <a:solidFill>
                  <a:srgbClr val="FFFF00"/>
                </a:solidFill>
              </a:rPr>
              <a:t>- čisti PMS/PMDD</a:t>
            </a:r>
            <a:endParaRPr lang="hr-HR" sz="32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2696" y="6340678"/>
            <a:ext cx="10804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b="1" dirty="0" smtClean="0">
                <a:solidFill>
                  <a:schemeClr val="tx1">
                    <a:lumMod val="75000"/>
                  </a:schemeClr>
                </a:solidFill>
              </a:rPr>
              <a:t>ACOG,2014.</a:t>
            </a:r>
            <a:endParaRPr lang="hr-HR" sz="1400" b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188640"/>
            <a:ext cx="554164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UČINKOVITOST ANTIDEPRESIVA</a:t>
            </a:r>
          </a:p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NEŽELJENI UČINCI</a:t>
            </a:r>
            <a:endParaRPr lang="hr-HR" sz="32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2052" y="1484784"/>
            <a:ext cx="8748934" cy="4955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b="1" u="sng" dirty="0" smtClean="0">
                <a:solidFill>
                  <a:srgbClr val="FFFF00"/>
                </a:solidFill>
              </a:rPr>
              <a:t>POZITIVNI UČINAK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FF00"/>
                </a:solidFill>
              </a:rPr>
              <a:t>- oko 60-70% korisnica (psihički i fizički)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FF00"/>
                </a:solidFill>
              </a:rPr>
              <a:t>- procjena neuspjeha tek nakon 3 uzastopna ciklusa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FF00"/>
                </a:solidFill>
              </a:rPr>
              <a:t>- jačina simptoma glavna varijabla procjene učinka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FF00"/>
                </a:solidFill>
              </a:rPr>
              <a:t>	(jače smetnje – relativno bolji učinak)</a:t>
            </a:r>
          </a:p>
          <a:p>
            <a:r>
              <a:rPr lang="hr-HR" sz="3200" b="1" u="sng" dirty="0" smtClean="0">
                <a:solidFill>
                  <a:srgbClr val="00FF00"/>
                </a:solidFill>
              </a:rPr>
              <a:t>NEŽELJENI UČINCI</a:t>
            </a:r>
          </a:p>
          <a:p>
            <a:r>
              <a:rPr lang="hr-HR" sz="2800" b="1" dirty="0">
                <a:solidFill>
                  <a:srgbClr val="00FF00"/>
                </a:solidFill>
              </a:rPr>
              <a:t>	</a:t>
            </a:r>
            <a:r>
              <a:rPr lang="hr-HR" sz="2800" b="1" dirty="0" smtClean="0">
                <a:solidFill>
                  <a:srgbClr val="00FF00"/>
                </a:solidFill>
              </a:rPr>
              <a:t>- mučnina</a:t>
            </a:r>
          </a:p>
          <a:p>
            <a:r>
              <a:rPr lang="hr-HR" sz="2800" b="1" dirty="0">
                <a:solidFill>
                  <a:srgbClr val="00FF00"/>
                </a:solidFill>
              </a:rPr>
              <a:t>	</a:t>
            </a:r>
            <a:r>
              <a:rPr lang="hr-HR" sz="2800" b="1" dirty="0" smtClean="0">
                <a:solidFill>
                  <a:srgbClr val="00FF00"/>
                </a:solidFill>
              </a:rPr>
              <a:t>- glavobolja</a:t>
            </a:r>
          </a:p>
          <a:p>
            <a:r>
              <a:rPr lang="hr-HR" sz="2800" b="1" dirty="0">
                <a:solidFill>
                  <a:srgbClr val="00FF00"/>
                </a:solidFill>
              </a:rPr>
              <a:t>	</a:t>
            </a:r>
            <a:r>
              <a:rPr lang="hr-HR" sz="2800" b="1" dirty="0" smtClean="0">
                <a:solidFill>
                  <a:srgbClr val="00FF00"/>
                </a:solidFill>
              </a:rPr>
              <a:t>- nervoza</a:t>
            </a:r>
          </a:p>
          <a:p>
            <a:r>
              <a:rPr lang="hr-HR" sz="2800" b="1" dirty="0">
                <a:solidFill>
                  <a:srgbClr val="00FF00"/>
                </a:solidFill>
              </a:rPr>
              <a:t>	</a:t>
            </a:r>
            <a:r>
              <a:rPr lang="hr-HR" sz="2800" b="1" dirty="0" smtClean="0">
                <a:solidFill>
                  <a:srgbClr val="00FF00"/>
                </a:solidFill>
              </a:rPr>
              <a:t>- seksualna disfunkcija (interes↓, orgazam↓)</a:t>
            </a:r>
          </a:p>
          <a:p>
            <a:r>
              <a:rPr lang="hr-HR" sz="2800" b="1" dirty="0">
                <a:solidFill>
                  <a:srgbClr val="00FF00"/>
                </a:solidFill>
              </a:rPr>
              <a:t>	</a:t>
            </a:r>
            <a:r>
              <a:rPr lang="hr-HR" sz="2800" b="1" dirty="0" smtClean="0">
                <a:solidFill>
                  <a:srgbClr val="00FF00"/>
                </a:solidFill>
              </a:rPr>
              <a:t>- TT↑ </a:t>
            </a:r>
            <a:endParaRPr lang="hr-HR" sz="2800" b="1" dirty="0">
              <a:solidFill>
                <a:srgbClr val="00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39987"/>
            <a:ext cx="14849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b="1" dirty="0" smtClean="0">
                <a:solidFill>
                  <a:schemeClr val="tx1">
                    <a:lumMod val="75000"/>
                  </a:schemeClr>
                </a:solidFill>
              </a:rPr>
              <a:t>COCHRANE,2014.</a:t>
            </a:r>
            <a:endParaRPr lang="hr-HR" sz="1400" b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01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recko\AppData\Local\Microsoft\Windows\Temporary Internet Files\Content.Outlook\AXHB48V1\Pho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1412776"/>
            <a:ext cx="5938986" cy="483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51213" y="548680"/>
            <a:ext cx="74823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UČINAK SERTRALINA U SUBTIPOVIMA PMS</a:t>
            </a:r>
            <a:endParaRPr lang="hr-HR" sz="32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2804" y="6412686"/>
            <a:ext cx="1388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b="1" dirty="0" smtClean="0">
                <a:solidFill>
                  <a:schemeClr val="tx1">
                    <a:lumMod val="75000"/>
                  </a:schemeClr>
                </a:solidFill>
              </a:rPr>
              <a:t>FREEMAN,2011.</a:t>
            </a:r>
            <a:endParaRPr lang="hr-HR" sz="14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59832" y="5949280"/>
            <a:ext cx="4032448" cy="2991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849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25325" y="332656"/>
            <a:ext cx="26613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4400" b="1" dirty="0" smtClean="0">
                <a:solidFill>
                  <a:srgbClr val="B2B2B2"/>
                </a:solidFill>
              </a:rPr>
              <a:t>DEFINICIJE</a:t>
            </a:r>
            <a:endParaRPr lang="hr-HR" sz="4400" b="1" dirty="0">
              <a:solidFill>
                <a:srgbClr val="B2B2B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340768"/>
            <a:ext cx="8951425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b="1" u="sng" dirty="0" smtClean="0">
                <a:solidFill>
                  <a:srgbClr val="FF0000"/>
                </a:solidFill>
              </a:rPr>
              <a:t>PMS</a:t>
            </a:r>
            <a:r>
              <a:rPr lang="hr-HR" sz="2800" dirty="0" smtClean="0"/>
              <a:t> </a:t>
            </a:r>
            <a:r>
              <a:rPr lang="hr-HR" sz="2800" b="1" dirty="0" smtClean="0">
                <a:solidFill>
                  <a:srgbClr val="FFFF00"/>
                </a:solidFill>
              </a:rPr>
              <a:t>JE  SKUPINA FIZIČKIH I PSIHIČKIH PROMJENA KOJE</a:t>
            </a:r>
          </a:p>
          <a:p>
            <a:r>
              <a:rPr lang="hr-HR" sz="2800" b="1" dirty="0" smtClean="0">
                <a:solidFill>
                  <a:srgbClr val="FFFF00"/>
                </a:solidFill>
              </a:rPr>
              <a:t>         SE DOGAĐAJU REGULARNO BAREM KROZ 3 KON- 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 </a:t>
            </a:r>
            <a:r>
              <a:rPr lang="hr-HR" sz="2800" b="1" dirty="0" smtClean="0">
                <a:solidFill>
                  <a:srgbClr val="FFFF00"/>
                </a:solidFill>
              </a:rPr>
              <a:t>        SEKUTIVNA CIKLUSA U </a:t>
            </a:r>
            <a:r>
              <a:rPr lang="hr-HR" sz="2800" b="1" dirty="0" smtClean="0">
                <a:solidFill>
                  <a:srgbClr val="FFFF00"/>
                </a:solidFill>
              </a:rPr>
              <a:t>LUTEINSKOJ </a:t>
            </a:r>
            <a:r>
              <a:rPr lang="hr-HR" sz="2800" b="1" dirty="0" smtClean="0">
                <a:solidFill>
                  <a:srgbClr val="FFFF00"/>
                </a:solidFill>
              </a:rPr>
              <a:t>FAZI, TRAJU BA- 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 </a:t>
            </a:r>
            <a:r>
              <a:rPr lang="hr-HR" sz="2800" b="1" dirty="0" smtClean="0">
                <a:solidFill>
                  <a:srgbClr val="FFFF00"/>
                </a:solidFill>
              </a:rPr>
              <a:t>        REM 5 DANA TE NESTAJU PRVIH DANA MENSESA,A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 </a:t>
            </a:r>
            <a:r>
              <a:rPr lang="hr-HR" sz="2800" b="1" dirty="0" smtClean="0">
                <a:solidFill>
                  <a:srgbClr val="FFFF00"/>
                </a:solidFill>
              </a:rPr>
              <a:t>        SADRŽE BAR JEDAN SIMPTOM SOCIOEKONOMSKE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 </a:t>
            </a:r>
            <a:r>
              <a:rPr lang="hr-HR" sz="2800" b="1" dirty="0" smtClean="0">
                <a:solidFill>
                  <a:srgbClr val="FFFF00"/>
                </a:solidFill>
              </a:rPr>
              <a:t>        DISFUNKCIJE.</a:t>
            </a:r>
          </a:p>
          <a:p>
            <a:endParaRPr lang="hr-HR" sz="2800" dirty="0"/>
          </a:p>
          <a:p>
            <a:r>
              <a:rPr lang="hr-HR" sz="2800" b="1" u="sng" dirty="0" smtClean="0">
                <a:solidFill>
                  <a:srgbClr val="0070C0"/>
                </a:solidFill>
              </a:rPr>
              <a:t>PMDD</a:t>
            </a:r>
            <a:r>
              <a:rPr lang="hr-HR" sz="2800" b="1" dirty="0" smtClean="0"/>
              <a:t> </a:t>
            </a:r>
            <a:r>
              <a:rPr lang="hr-HR" sz="2800" b="1" dirty="0" smtClean="0">
                <a:solidFill>
                  <a:srgbClr val="FF00FF"/>
                </a:solidFill>
              </a:rPr>
              <a:t>JE NAJSNAŽNIJI OBLIK PMS I SADRŽI BAREM 5 OD</a:t>
            </a:r>
          </a:p>
          <a:p>
            <a:r>
              <a:rPr lang="hr-HR" sz="2800" b="1" dirty="0">
                <a:solidFill>
                  <a:srgbClr val="FF00FF"/>
                </a:solidFill>
              </a:rPr>
              <a:t> </a:t>
            </a:r>
            <a:r>
              <a:rPr lang="hr-HR" sz="2800" b="1" dirty="0" smtClean="0">
                <a:solidFill>
                  <a:srgbClr val="FF00FF"/>
                </a:solidFill>
              </a:rPr>
              <a:t>         11 SIMPTOMA OD ČEGA NAJMANJE JEDAN PSIHIČKI</a:t>
            </a:r>
          </a:p>
          <a:p>
            <a:r>
              <a:rPr lang="hr-HR" sz="2800" b="1" dirty="0">
                <a:solidFill>
                  <a:srgbClr val="FF00FF"/>
                </a:solidFill>
              </a:rPr>
              <a:t> </a:t>
            </a:r>
            <a:r>
              <a:rPr lang="hr-HR" sz="2800" b="1" dirty="0" smtClean="0">
                <a:solidFill>
                  <a:srgbClr val="FF00FF"/>
                </a:solidFill>
              </a:rPr>
              <a:t>         VODEĆI SIMPTOM (IRITABILNOST,ANKSIOZNOST,PRO-</a:t>
            </a:r>
          </a:p>
          <a:p>
            <a:r>
              <a:rPr lang="hr-HR" sz="2800" b="1" dirty="0">
                <a:solidFill>
                  <a:srgbClr val="FF00FF"/>
                </a:solidFill>
              </a:rPr>
              <a:t> </a:t>
            </a:r>
            <a:r>
              <a:rPr lang="hr-HR" sz="2800" b="1" dirty="0" smtClean="0">
                <a:solidFill>
                  <a:srgbClr val="FF00FF"/>
                </a:solidFill>
              </a:rPr>
              <a:t>         MJENA RASPOLOŽENJA,SRĐBA) I BAREM 1 FIZIČKI</a:t>
            </a:r>
          </a:p>
          <a:p>
            <a:r>
              <a:rPr lang="hr-HR" sz="2800" b="1" dirty="0">
                <a:solidFill>
                  <a:srgbClr val="FF00FF"/>
                </a:solidFill>
              </a:rPr>
              <a:t> </a:t>
            </a:r>
            <a:r>
              <a:rPr lang="hr-HR" sz="2800" b="1" dirty="0" smtClean="0">
                <a:solidFill>
                  <a:srgbClr val="FF00FF"/>
                </a:solidFill>
              </a:rPr>
              <a:t>         SIMPTOM TE IZAZIVA SMETNJE FUNKCIONIRANJA</a:t>
            </a:r>
            <a:r>
              <a:rPr lang="hr-HR" sz="2800" dirty="0" smtClean="0">
                <a:solidFill>
                  <a:srgbClr val="FF00FF"/>
                </a:solidFill>
              </a:rPr>
              <a:t>.</a:t>
            </a:r>
            <a:endParaRPr lang="hr-HR" sz="2800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02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recko\AppData\Local\Microsoft\Windows\Temporary Internet Files\Content.Outlook\AXHB48V1\Photo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1268760"/>
            <a:ext cx="5829300" cy="489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0909" y="395372"/>
            <a:ext cx="82240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UČINAK SERTRALINA OVISNO O JAČINI TEGOBA</a:t>
            </a:r>
            <a:endParaRPr lang="hr-HR" sz="32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6453336"/>
            <a:ext cx="1369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dirty="0" smtClean="0"/>
              <a:t>FREEMAN,2011.</a:t>
            </a:r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41727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6045" y="466311"/>
            <a:ext cx="41366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2. LINIJA TERAPIJE PMS</a:t>
            </a:r>
            <a:endParaRPr lang="hr-HR" sz="32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196752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u="sng" dirty="0" smtClean="0">
                <a:solidFill>
                  <a:srgbClr val="FF0000"/>
                </a:solidFill>
              </a:rPr>
              <a:t>ORALNI KONTRACEPTIVI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FF00"/>
                </a:solidFill>
              </a:rPr>
              <a:t>-monofazni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FF00"/>
                </a:solidFill>
              </a:rPr>
              <a:t>-što kraće razdoblje bez aktivnih tableta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FF00"/>
                </a:solidFill>
              </a:rPr>
              <a:t>-kontinuirani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FF00"/>
                </a:solidFill>
              </a:rPr>
              <a:t>-</a:t>
            </a:r>
            <a:r>
              <a:rPr lang="hr-HR" sz="2800" b="1" dirty="0" err="1" smtClean="0">
                <a:solidFill>
                  <a:srgbClr val="FFFF00"/>
                </a:solidFill>
              </a:rPr>
              <a:t>drospirenon</a:t>
            </a:r>
            <a:endParaRPr lang="hr-HR" sz="28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u="sng" dirty="0" smtClean="0">
                <a:solidFill>
                  <a:srgbClr val="FF0000"/>
                </a:solidFill>
              </a:rPr>
              <a:t>ANKSIOLITIK</a:t>
            </a:r>
            <a:r>
              <a:rPr lang="hr-HR" sz="2800" b="1" dirty="0" smtClean="0">
                <a:solidFill>
                  <a:srgbClr val="FFFF00"/>
                </a:solidFill>
              </a:rPr>
              <a:t> (</a:t>
            </a:r>
            <a:r>
              <a:rPr lang="hr-HR" sz="2800" b="1" dirty="0" err="1" smtClean="0">
                <a:solidFill>
                  <a:srgbClr val="FFFF00"/>
                </a:solidFill>
              </a:rPr>
              <a:t>benzodiazepam</a:t>
            </a:r>
            <a:r>
              <a:rPr lang="hr-HR" sz="2800" b="1" dirty="0" smtClean="0">
                <a:solidFill>
                  <a:srgbClr val="FFFF00"/>
                </a:solidFill>
              </a:rPr>
              <a:t> </a:t>
            </a:r>
            <a:r>
              <a:rPr lang="hr-HR" sz="2800" b="1" dirty="0" err="1" smtClean="0">
                <a:solidFill>
                  <a:srgbClr val="FFFF00"/>
                </a:solidFill>
              </a:rPr>
              <a:t>alprazolam</a:t>
            </a:r>
            <a:r>
              <a:rPr lang="hr-HR" sz="2800" b="1" dirty="0" smtClean="0">
                <a:solidFill>
                  <a:srgbClr val="FFFF00"/>
                </a:solidFill>
              </a:rPr>
              <a:t>)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FF00"/>
                </a:solidFill>
              </a:rPr>
              <a:t>-samo u </a:t>
            </a:r>
            <a:r>
              <a:rPr lang="hr-HR" sz="2800" b="1" dirty="0" err="1" smtClean="0">
                <a:solidFill>
                  <a:srgbClr val="FFFF00"/>
                </a:solidFill>
              </a:rPr>
              <a:t>najsimptomatskijim</a:t>
            </a:r>
            <a:r>
              <a:rPr lang="hr-HR" sz="2800" b="1" dirty="0" smtClean="0">
                <a:solidFill>
                  <a:srgbClr val="FFFF00"/>
                </a:solidFill>
              </a:rPr>
              <a:t> danima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FF00"/>
                </a:solidFill>
              </a:rPr>
              <a:t>-najefikasniji kod PMDD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FF00"/>
                </a:solidFill>
              </a:rPr>
              <a:t>-moguća ovisnost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u="sng" dirty="0" err="1" smtClean="0">
                <a:solidFill>
                  <a:srgbClr val="FF0000"/>
                </a:solidFill>
              </a:rPr>
              <a:t>aGnRH</a:t>
            </a:r>
            <a:r>
              <a:rPr lang="hr-HR" sz="2800" b="1" u="sng" dirty="0" smtClean="0">
                <a:solidFill>
                  <a:srgbClr val="FF0000"/>
                </a:solidFill>
              </a:rPr>
              <a:t> + EP </a:t>
            </a:r>
            <a:r>
              <a:rPr lang="hr-HR" sz="2800" b="1" u="sng" dirty="0" err="1" smtClean="0">
                <a:solidFill>
                  <a:srgbClr val="FF0000"/>
                </a:solidFill>
              </a:rPr>
              <a:t>add</a:t>
            </a:r>
            <a:r>
              <a:rPr lang="hr-HR" sz="2800" b="1" u="sng" dirty="0" smtClean="0">
                <a:solidFill>
                  <a:srgbClr val="FF0000"/>
                </a:solidFill>
              </a:rPr>
              <a:t> </a:t>
            </a:r>
            <a:r>
              <a:rPr lang="hr-HR" sz="2800" b="1" u="sng" dirty="0" err="1" smtClean="0">
                <a:solidFill>
                  <a:srgbClr val="FF0000"/>
                </a:solidFill>
              </a:rPr>
              <a:t>back</a:t>
            </a:r>
            <a:r>
              <a:rPr lang="hr-HR" sz="2800" b="1" u="sng" dirty="0" smtClean="0">
                <a:solidFill>
                  <a:srgbClr val="FF0000"/>
                </a:solidFill>
              </a:rPr>
              <a:t> </a:t>
            </a:r>
            <a:r>
              <a:rPr lang="hr-HR" sz="2800" b="1" dirty="0" smtClean="0">
                <a:solidFill>
                  <a:srgbClr val="FFFF00"/>
                </a:solidFill>
              </a:rPr>
              <a:t>(kontinuirano)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FF00"/>
                </a:solidFill>
              </a:rPr>
              <a:t>-manja efikasnost za depresije,promjene raspoloženja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u="sng" dirty="0" smtClean="0">
                <a:solidFill>
                  <a:srgbClr val="FF0000"/>
                </a:solidFill>
              </a:rPr>
              <a:t>NSAID</a:t>
            </a:r>
            <a:r>
              <a:rPr lang="hr-HR" sz="2800" b="1" dirty="0" smtClean="0">
                <a:solidFill>
                  <a:srgbClr val="FFFF00"/>
                </a:solidFill>
              </a:rPr>
              <a:t> </a:t>
            </a:r>
            <a:endParaRPr lang="hr-HR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78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38383" y="476672"/>
            <a:ext cx="2203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600" b="1" dirty="0" smtClean="0">
                <a:solidFill>
                  <a:schemeClr val="tx1">
                    <a:lumMod val="75000"/>
                  </a:schemeClr>
                </a:solidFill>
              </a:rPr>
              <a:t>ZAKLJUČCI</a:t>
            </a:r>
            <a:endParaRPr lang="hr-HR" sz="36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294599"/>
            <a:ext cx="89644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FF00"/>
                </a:solidFill>
              </a:rPr>
              <a:t>PREVALENCIJA </a:t>
            </a:r>
            <a:r>
              <a:rPr lang="hr-HR" sz="2800" b="1" dirty="0" smtClean="0">
                <a:solidFill>
                  <a:srgbClr val="FF0000"/>
                </a:solidFill>
              </a:rPr>
              <a:t>BLAŽEG</a:t>
            </a:r>
            <a:r>
              <a:rPr lang="hr-HR" sz="2800" b="1" dirty="0" smtClean="0">
                <a:solidFill>
                  <a:srgbClr val="FFFF00"/>
                </a:solidFill>
              </a:rPr>
              <a:t> PMS VRLO VISOKA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0000"/>
                </a:solidFill>
              </a:rPr>
              <a:t>SREDNJI I JAČI </a:t>
            </a:r>
            <a:r>
              <a:rPr lang="hr-HR" sz="2800" b="1" dirty="0" smtClean="0">
                <a:solidFill>
                  <a:srgbClr val="FFFF00"/>
                </a:solidFill>
              </a:rPr>
              <a:t>OBLIK PMS 15-20%, A PMDD DO 4%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0000"/>
                </a:solidFill>
              </a:rPr>
              <a:t>BLAŽI</a:t>
            </a:r>
            <a:r>
              <a:rPr lang="hr-HR" sz="2800" b="1" dirty="0" smtClean="0">
                <a:solidFill>
                  <a:srgbClr val="FFFF00"/>
                </a:solidFill>
              </a:rPr>
              <a:t> OBLICI PMS → SUPORTIVNA TERAPIJA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0000"/>
                </a:solidFill>
              </a:rPr>
              <a:t>SREDNJI I JAČI </a:t>
            </a:r>
            <a:r>
              <a:rPr lang="hr-HR" sz="2800" b="1" dirty="0" smtClean="0">
                <a:solidFill>
                  <a:srgbClr val="FFFF00"/>
                </a:solidFill>
              </a:rPr>
              <a:t>OBLICI PMS → SSRI, SSARI, ANXIOLIZA</a:t>
            </a:r>
          </a:p>
          <a:p>
            <a:r>
              <a:rPr lang="hr-HR" sz="2800" b="1" dirty="0" smtClean="0">
                <a:solidFill>
                  <a:srgbClr val="FFFF00"/>
                </a:solidFill>
              </a:rPr>
              <a:t>				         → INHIBICIJA OVULACIJE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FF00"/>
                </a:solidFill>
              </a:rPr>
              <a:t>ZNAČAJAN UČINAK </a:t>
            </a:r>
            <a:r>
              <a:rPr lang="hr-HR" sz="2800" b="1" dirty="0" smtClean="0">
                <a:solidFill>
                  <a:srgbClr val="FF0000"/>
                </a:solidFill>
              </a:rPr>
              <a:t>PLACEBA</a:t>
            </a:r>
            <a:r>
              <a:rPr lang="hr-HR" sz="2800" b="1" dirty="0" smtClean="0">
                <a:solidFill>
                  <a:srgbClr val="FFFF00"/>
                </a:solidFill>
              </a:rPr>
              <a:t> UKAZUJE NA IZRAŽENI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FF00"/>
                </a:solidFill>
              </a:rPr>
              <a:t>PSIHOSOMATSKI KARAKTER TEGOBA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FF00"/>
                </a:solidFill>
              </a:rPr>
              <a:t>NAJBOLJI SE </a:t>
            </a:r>
            <a:r>
              <a:rPr lang="hr-HR" sz="2800" b="1" dirty="0" smtClean="0">
                <a:solidFill>
                  <a:srgbClr val="FF0000"/>
                </a:solidFill>
              </a:rPr>
              <a:t>REZULTATI</a:t>
            </a:r>
            <a:r>
              <a:rPr lang="hr-HR" sz="2800" b="1" dirty="0" smtClean="0">
                <a:solidFill>
                  <a:srgbClr val="FFFF00"/>
                </a:solidFill>
              </a:rPr>
              <a:t> POSTIŽU PRI JAČE IZRAŽENIM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FF00"/>
                </a:solidFill>
              </a:rPr>
              <a:t>SIMPTOMIMA I ZNAKOVIMA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FF00"/>
                </a:solidFill>
              </a:rPr>
              <a:t>U SKUPINI S PRETEŽITO </a:t>
            </a:r>
            <a:r>
              <a:rPr lang="hr-HR" sz="2800" b="1" dirty="0" smtClean="0">
                <a:solidFill>
                  <a:srgbClr val="FF0000"/>
                </a:solidFill>
              </a:rPr>
              <a:t>FIZIČKIM</a:t>
            </a:r>
            <a:r>
              <a:rPr lang="hr-HR" sz="2800" b="1" dirty="0" smtClean="0">
                <a:solidFill>
                  <a:srgbClr val="FFFF00"/>
                </a:solidFill>
              </a:rPr>
              <a:t> TEGOBAMA NAJSLA-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FF00"/>
                </a:solidFill>
              </a:rPr>
              <a:t>BIJI JE UČINAK 1.LINIJE TERAPIJE SSRI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FF00"/>
                </a:solidFill>
              </a:rPr>
              <a:t>KOD </a:t>
            </a:r>
            <a:r>
              <a:rPr lang="hr-HR" sz="2800" b="1" dirty="0" smtClean="0">
                <a:solidFill>
                  <a:srgbClr val="FF0000"/>
                </a:solidFill>
              </a:rPr>
              <a:t>PMDD</a:t>
            </a:r>
            <a:r>
              <a:rPr lang="hr-HR" sz="2800" b="1" dirty="0" smtClean="0">
                <a:solidFill>
                  <a:srgbClr val="FFFF00"/>
                </a:solidFill>
              </a:rPr>
              <a:t> ZLATNI SU STANDARD TERAPIJE SSRI </a:t>
            </a:r>
            <a:endParaRPr lang="hr-HR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66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1438" y="188640"/>
            <a:ext cx="804290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KLASIFIKACIJA INTERNACIONALNOG DRUŠTVA</a:t>
            </a:r>
          </a:p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ZA PREMENSTRUACIJSKE SMETNJE (ISPMD)</a:t>
            </a:r>
          </a:p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MONTREAL 2008.</a:t>
            </a:r>
            <a:endParaRPr lang="hr-HR" sz="32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2980" y="1844824"/>
            <a:ext cx="8233985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b="1" dirty="0" smtClean="0">
                <a:solidFill>
                  <a:srgbClr val="FF0000"/>
                </a:solidFill>
              </a:rPr>
              <a:t>CORE PMD</a:t>
            </a:r>
            <a:r>
              <a:rPr lang="hr-HR" sz="2800" b="1" dirty="0" smtClean="0"/>
              <a:t>         </a:t>
            </a:r>
            <a:r>
              <a:rPr lang="hr-HR" sz="2800" b="1" dirty="0" smtClean="0">
                <a:solidFill>
                  <a:srgbClr val="FFFF00"/>
                </a:solidFill>
              </a:rPr>
              <a:t>→   spontani ovulacijski ciklus</a:t>
            </a:r>
          </a:p>
          <a:p>
            <a:endParaRPr lang="hr-HR" sz="2800" b="1" dirty="0" smtClean="0"/>
          </a:p>
          <a:p>
            <a:r>
              <a:rPr lang="hr-HR" sz="2800" b="1" dirty="0" smtClean="0">
                <a:solidFill>
                  <a:srgbClr val="FF0000"/>
                </a:solidFill>
              </a:rPr>
              <a:t>VARIANT PMD   </a:t>
            </a:r>
            <a:r>
              <a:rPr lang="hr-HR" sz="2800" b="1" dirty="0" smtClean="0">
                <a:solidFill>
                  <a:srgbClr val="FFFF00"/>
                </a:solidFill>
              </a:rPr>
              <a:t>→   kompleksnija zbivanja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 </a:t>
            </a:r>
            <a:r>
              <a:rPr lang="hr-HR" sz="2800" b="1" dirty="0" smtClean="0">
                <a:solidFill>
                  <a:srgbClr val="FFFF00"/>
                </a:solidFill>
              </a:rPr>
              <a:t>                                    - </a:t>
            </a:r>
            <a:r>
              <a:rPr lang="hr-HR" sz="2800" b="1" dirty="0" err="1" smtClean="0">
                <a:solidFill>
                  <a:srgbClr val="FFFF00"/>
                </a:solidFill>
              </a:rPr>
              <a:t>premenstruacijska</a:t>
            </a:r>
            <a:r>
              <a:rPr lang="hr-HR" sz="2800" b="1" dirty="0" smtClean="0">
                <a:solidFill>
                  <a:srgbClr val="FFFF00"/>
                </a:solidFill>
              </a:rPr>
              <a:t> egzacerbacija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 </a:t>
            </a:r>
            <a:r>
              <a:rPr lang="hr-HR" sz="2800" b="1" dirty="0" smtClean="0">
                <a:solidFill>
                  <a:srgbClr val="FFFF00"/>
                </a:solidFill>
              </a:rPr>
              <a:t>                                    - </a:t>
            </a:r>
            <a:r>
              <a:rPr lang="hr-HR" sz="2800" b="1" dirty="0" err="1" smtClean="0">
                <a:solidFill>
                  <a:srgbClr val="FFFF00"/>
                </a:solidFill>
              </a:rPr>
              <a:t>anovulacija</a:t>
            </a:r>
            <a:endParaRPr lang="hr-HR" sz="2800" b="1" dirty="0" smtClean="0">
              <a:solidFill>
                <a:srgbClr val="FFFF00"/>
              </a:solidFill>
            </a:endParaRPr>
          </a:p>
          <a:p>
            <a:r>
              <a:rPr lang="hr-HR" sz="2800" b="1" dirty="0">
                <a:solidFill>
                  <a:srgbClr val="FFFF00"/>
                </a:solidFill>
              </a:rPr>
              <a:t> </a:t>
            </a:r>
            <a:r>
              <a:rPr lang="hr-HR" sz="2800" b="1" dirty="0" smtClean="0">
                <a:solidFill>
                  <a:srgbClr val="FFFF00"/>
                </a:solidFill>
              </a:rPr>
              <a:t>                                    - </a:t>
            </a:r>
            <a:r>
              <a:rPr lang="hr-HR" sz="2800" b="1" dirty="0" err="1" smtClean="0">
                <a:solidFill>
                  <a:srgbClr val="FFFF00"/>
                </a:solidFill>
              </a:rPr>
              <a:t>amenoreja</a:t>
            </a:r>
            <a:endParaRPr lang="hr-HR" sz="2800" b="1" dirty="0" smtClean="0">
              <a:solidFill>
                <a:srgbClr val="FFFF00"/>
              </a:solidFill>
            </a:endParaRPr>
          </a:p>
          <a:p>
            <a:r>
              <a:rPr lang="hr-HR" sz="2800" b="1" dirty="0">
                <a:solidFill>
                  <a:srgbClr val="FFFF00"/>
                </a:solidFill>
              </a:rPr>
              <a:t> </a:t>
            </a:r>
            <a:r>
              <a:rPr lang="hr-HR" sz="2800" b="1" dirty="0" smtClean="0">
                <a:solidFill>
                  <a:srgbClr val="FFFF00"/>
                </a:solidFill>
              </a:rPr>
              <a:t>                                    - </a:t>
            </a:r>
            <a:r>
              <a:rPr lang="hr-HR" sz="2800" b="1" dirty="0" err="1" smtClean="0">
                <a:solidFill>
                  <a:srgbClr val="FFFF00"/>
                </a:solidFill>
              </a:rPr>
              <a:t>progesteronom</a:t>
            </a:r>
            <a:r>
              <a:rPr lang="hr-HR" sz="2800" b="1" dirty="0" smtClean="0">
                <a:solidFill>
                  <a:srgbClr val="FFFF00"/>
                </a:solidFill>
              </a:rPr>
              <a:t> inducirana</a:t>
            </a:r>
          </a:p>
          <a:p>
            <a:endParaRPr lang="hr-HR" sz="2800" b="1" dirty="0"/>
          </a:p>
          <a:p>
            <a:r>
              <a:rPr lang="hr-HR" sz="2800" b="1" dirty="0" smtClean="0">
                <a:solidFill>
                  <a:srgbClr val="00B0F0"/>
                </a:solidFill>
              </a:rPr>
              <a:t>SIMPTOMSKI MODELI  - pretežito fizički</a:t>
            </a:r>
          </a:p>
          <a:p>
            <a:r>
              <a:rPr lang="hr-HR" sz="2800" b="1" dirty="0">
                <a:solidFill>
                  <a:srgbClr val="00B0F0"/>
                </a:solidFill>
              </a:rPr>
              <a:t> </a:t>
            </a:r>
            <a:r>
              <a:rPr lang="hr-HR" sz="2800" b="1" dirty="0" smtClean="0">
                <a:solidFill>
                  <a:srgbClr val="00B0F0"/>
                </a:solidFill>
              </a:rPr>
              <a:t>                                         - pretežito psihički</a:t>
            </a:r>
          </a:p>
          <a:p>
            <a:r>
              <a:rPr lang="hr-HR" sz="2800" b="1" dirty="0">
                <a:solidFill>
                  <a:srgbClr val="00B0F0"/>
                </a:solidFill>
              </a:rPr>
              <a:t> </a:t>
            </a:r>
            <a:r>
              <a:rPr lang="hr-HR" sz="2800" b="1" dirty="0" smtClean="0">
                <a:solidFill>
                  <a:srgbClr val="00B0F0"/>
                </a:solidFill>
              </a:rPr>
              <a:t>                                         - miješani</a:t>
            </a:r>
          </a:p>
          <a:p>
            <a:r>
              <a:rPr lang="hr-HR" sz="2800" b="1" dirty="0"/>
              <a:t> </a:t>
            </a:r>
            <a:r>
              <a:rPr lang="hr-HR" sz="2800" b="1" dirty="0" smtClean="0"/>
              <a:t>                                         </a:t>
            </a:r>
            <a:endParaRPr lang="hr-HR" sz="2800" b="1" dirty="0"/>
          </a:p>
          <a:p>
            <a:r>
              <a:rPr lang="hr-HR" sz="2800" b="1" dirty="0" smtClean="0"/>
              <a:t>  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315186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9109" y="539388"/>
            <a:ext cx="31050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EPIDEMIOLOGIJA</a:t>
            </a:r>
            <a:endParaRPr lang="hr-HR" sz="32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7219" y="1484784"/>
            <a:ext cx="812485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 smtClean="0"/>
              <a:t>PREVALENCIJA SE RAZLIČITO OCJENJUJE JER JEDNI MISLE DA</a:t>
            </a:r>
          </a:p>
          <a:p>
            <a:r>
              <a:rPr lang="hr-HR" sz="2400" b="1" dirty="0" smtClean="0"/>
              <a:t>TREBA REFERIRATI I </a:t>
            </a:r>
            <a:r>
              <a:rPr lang="hr-HR" sz="2400" b="1" dirty="0" smtClean="0">
                <a:solidFill>
                  <a:srgbClr val="FF0000"/>
                </a:solidFill>
              </a:rPr>
              <a:t>BLAŽI</a:t>
            </a:r>
            <a:r>
              <a:rPr lang="hr-HR" sz="2400" b="1" dirty="0" smtClean="0"/>
              <a:t> OBLIK PA NAVODE POJAVNOST I DO</a:t>
            </a:r>
          </a:p>
          <a:p>
            <a:r>
              <a:rPr lang="hr-HR" sz="2400" b="1" dirty="0" smtClean="0">
                <a:solidFill>
                  <a:srgbClr val="FFFF00"/>
                </a:solidFill>
              </a:rPr>
              <a:t>90%</a:t>
            </a:r>
            <a:r>
              <a:rPr lang="hr-HR" sz="2400" b="1" dirty="0" smtClean="0"/>
              <a:t>,DOK VEĆINA DRŽI DA TREBA UZETI </a:t>
            </a:r>
            <a:r>
              <a:rPr lang="hr-HR" sz="2400" b="1" dirty="0"/>
              <a:t>U OBZIR </a:t>
            </a:r>
            <a:r>
              <a:rPr lang="hr-HR" sz="2400" b="1" dirty="0" smtClean="0"/>
              <a:t>SAMO UMJE- </a:t>
            </a:r>
          </a:p>
          <a:p>
            <a:r>
              <a:rPr lang="hr-HR" sz="2400" b="1" dirty="0" smtClean="0"/>
              <a:t>RENI I JAKI PMS ODNOSNO ONAJ ČIJI </a:t>
            </a:r>
            <a:r>
              <a:rPr lang="hr-HR" sz="2400" b="1" dirty="0"/>
              <a:t>ZNAKOVI I SIMPTOMI </a:t>
            </a:r>
            <a:endParaRPr lang="hr-HR" sz="2400" b="1" dirty="0" smtClean="0"/>
          </a:p>
          <a:p>
            <a:r>
              <a:rPr lang="hr-HR" sz="2400" b="1" dirty="0" smtClean="0"/>
              <a:t>UTJEČU NA KVALITETU ŽIVOTA.</a:t>
            </a:r>
          </a:p>
          <a:p>
            <a:endParaRPr lang="hr-HR" sz="2400" b="1" dirty="0"/>
          </a:p>
          <a:p>
            <a:r>
              <a:rPr lang="hr-HR" sz="2400" b="1" dirty="0" smtClean="0"/>
              <a:t>TAKO SE </a:t>
            </a:r>
            <a:r>
              <a:rPr lang="hr-HR" sz="2400" b="1" dirty="0" smtClean="0">
                <a:solidFill>
                  <a:srgbClr val="FF0000"/>
                </a:solidFill>
              </a:rPr>
              <a:t>UMJERENI I JAKI</a:t>
            </a:r>
            <a:r>
              <a:rPr lang="hr-HR" sz="2400" b="1" dirty="0" smtClean="0"/>
              <a:t>,KLINIČKI SIGNIFIKANTNI,KOJI UTJEČE</a:t>
            </a:r>
          </a:p>
          <a:p>
            <a:r>
              <a:rPr lang="hr-HR" sz="2400" b="1" dirty="0" smtClean="0"/>
              <a:t>NA KVALITETU ŽIVOTA TAKOĐER RAZLIČITO PROCJENJUJE OD</a:t>
            </a:r>
          </a:p>
          <a:p>
            <a:r>
              <a:rPr lang="hr-HR" sz="2400" b="1" dirty="0" smtClean="0">
                <a:solidFill>
                  <a:srgbClr val="FFFF00"/>
                </a:solidFill>
              </a:rPr>
              <a:t>5-30% (15-20%)</a:t>
            </a:r>
            <a:r>
              <a:rPr lang="hr-HR" sz="2400" b="1" dirty="0" smtClean="0"/>
              <a:t> REPRODUKCIJSKE POPULACIJE.</a:t>
            </a:r>
          </a:p>
          <a:p>
            <a:endParaRPr lang="hr-HR" sz="2400" b="1" dirty="0"/>
          </a:p>
          <a:p>
            <a:r>
              <a:rPr lang="hr-HR" sz="2400" b="1" dirty="0" smtClean="0"/>
              <a:t>NAJTEŽI OBLIK PMS-a </a:t>
            </a:r>
            <a:r>
              <a:rPr lang="hr-HR" sz="2400" b="1" dirty="0" smtClean="0">
                <a:solidFill>
                  <a:srgbClr val="FF0000"/>
                </a:solidFill>
              </a:rPr>
              <a:t>PMDD</a:t>
            </a:r>
            <a:r>
              <a:rPr lang="hr-HR" sz="2400" b="1" dirty="0" smtClean="0"/>
              <a:t> PROCJENJUJE SE NA </a:t>
            </a:r>
            <a:r>
              <a:rPr lang="hr-HR" sz="2400" b="1" dirty="0" smtClean="0">
                <a:solidFill>
                  <a:srgbClr val="FFFF00"/>
                </a:solidFill>
              </a:rPr>
              <a:t>2-5%</a:t>
            </a:r>
            <a:r>
              <a:rPr lang="hr-HR" sz="2400" b="1" dirty="0" smtClean="0"/>
              <a:t>  U REP-</a:t>
            </a:r>
          </a:p>
          <a:p>
            <a:r>
              <a:rPr lang="hr-HR" sz="2400" b="1" dirty="0" smtClean="0"/>
              <a:t>RODUKCIJSKOJ POPULACIJI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3210" y="6340678"/>
            <a:ext cx="4310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b="1" dirty="0" smtClean="0"/>
              <a:t>YONKERS,2014.; SHAH,2008.; BIGGS,2011.; ACOG,2010.</a:t>
            </a:r>
            <a:endParaRPr lang="hr-HR" sz="1400" b="1" dirty="0"/>
          </a:p>
        </p:txBody>
      </p:sp>
    </p:spTree>
    <p:extLst>
      <p:ext uri="{BB962C8B-B14F-4D97-AF65-F5344CB8AC3E}">
        <p14:creationId xmlns:p14="http://schemas.microsoft.com/office/powerpoint/2010/main" val="183060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5208" y="319008"/>
            <a:ext cx="72085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FIZIOLOŠKA ZBIVANJA U </a:t>
            </a:r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LUTEINSKOJ </a:t>
            </a:r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FAZI</a:t>
            </a:r>
            <a:endParaRPr lang="hr-HR" sz="32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8781" y="1204040"/>
            <a:ext cx="867645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u="sng" dirty="0" smtClean="0">
                <a:solidFill>
                  <a:srgbClr val="FFFF00"/>
                </a:solidFill>
              </a:rPr>
              <a:t>POVIŠENA KONCENTRACIJA PROGESTERONA</a:t>
            </a:r>
          </a:p>
          <a:p>
            <a:r>
              <a:rPr lang="hr-HR" sz="2400" b="1" dirty="0">
                <a:solidFill>
                  <a:srgbClr val="FFFF00"/>
                </a:solidFill>
              </a:rPr>
              <a:t>	</a:t>
            </a:r>
            <a:r>
              <a:rPr lang="hr-HR" sz="2400" b="1" dirty="0" smtClean="0">
                <a:solidFill>
                  <a:srgbClr val="FFFF00"/>
                </a:solidFill>
              </a:rPr>
              <a:t>-</a:t>
            </a:r>
            <a:r>
              <a:rPr lang="hr-HR" sz="2400" b="1" dirty="0" err="1" smtClean="0">
                <a:solidFill>
                  <a:srgbClr val="FFFF00"/>
                </a:solidFill>
              </a:rPr>
              <a:t>progestogenski</a:t>
            </a:r>
            <a:r>
              <a:rPr lang="hr-HR" sz="2400" b="1" dirty="0" smtClean="0">
                <a:solidFill>
                  <a:srgbClr val="FFFF00"/>
                </a:solidFill>
              </a:rPr>
              <a:t> učinci</a:t>
            </a:r>
          </a:p>
          <a:p>
            <a:r>
              <a:rPr lang="hr-HR" sz="2400" b="1" dirty="0">
                <a:solidFill>
                  <a:srgbClr val="FFFF00"/>
                </a:solidFill>
              </a:rPr>
              <a:t>	</a:t>
            </a:r>
            <a:r>
              <a:rPr lang="hr-HR" sz="2400" b="1" dirty="0" smtClean="0">
                <a:solidFill>
                  <a:srgbClr val="FFFF00"/>
                </a:solidFill>
              </a:rPr>
              <a:t>-</a:t>
            </a:r>
            <a:r>
              <a:rPr lang="hr-HR" sz="2400" b="1" dirty="0" err="1" smtClean="0">
                <a:solidFill>
                  <a:srgbClr val="FFFF00"/>
                </a:solidFill>
              </a:rPr>
              <a:t>antiestrogenski</a:t>
            </a:r>
            <a:r>
              <a:rPr lang="hr-HR" sz="2400" b="1" dirty="0" smtClean="0">
                <a:solidFill>
                  <a:srgbClr val="FFFF00"/>
                </a:solidFill>
              </a:rPr>
              <a:t> učinak </a:t>
            </a:r>
            <a:r>
              <a:rPr lang="hr-HR" sz="2400" b="1" dirty="0" smtClean="0">
                <a:solidFill>
                  <a:srgbClr val="FF0000"/>
                </a:solidFill>
              </a:rPr>
              <a:t>(ovisno o količniku P</a:t>
            </a:r>
            <a:r>
              <a:rPr lang="hr-HR" sz="1200" b="1" dirty="0" smtClean="0">
                <a:solidFill>
                  <a:srgbClr val="FF0000"/>
                </a:solidFill>
              </a:rPr>
              <a:t>4</a:t>
            </a:r>
            <a:r>
              <a:rPr lang="hr-HR" sz="2400" b="1" dirty="0" smtClean="0">
                <a:solidFill>
                  <a:srgbClr val="FF0000"/>
                </a:solidFill>
              </a:rPr>
              <a:t>/E</a:t>
            </a:r>
            <a:r>
              <a:rPr lang="hr-HR" sz="1200" b="1" dirty="0" smtClean="0">
                <a:solidFill>
                  <a:srgbClr val="FF0000"/>
                </a:solidFill>
              </a:rPr>
              <a:t>2</a:t>
            </a:r>
            <a:r>
              <a:rPr lang="hr-HR" sz="2400" b="1" dirty="0" smtClean="0">
                <a:solidFill>
                  <a:srgbClr val="FF0000"/>
                </a:solidFill>
              </a:rPr>
              <a:t>)</a:t>
            </a:r>
            <a:endParaRPr lang="hr-HR" sz="2400" b="1" dirty="0" smtClean="0">
              <a:solidFill>
                <a:srgbClr val="FFFF00"/>
              </a:solidFill>
            </a:endParaRPr>
          </a:p>
          <a:p>
            <a:r>
              <a:rPr lang="hr-HR" sz="2400" b="1" dirty="0">
                <a:solidFill>
                  <a:srgbClr val="FFFF00"/>
                </a:solidFill>
              </a:rPr>
              <a:t>	</a:t>
            </a:r>
            <a:r>
              <a:rPr lang="hr-HR" sz="2400" b="1" dirty="0" smtClean="0">
                <a:solidFill>
                  <a:srgbClr val="FFFF00"/>
                </a:solidFill>
              </a:rPr>
              <a:t>-</a:t>
            </a:r>
            <a:r>
              <a:rPr lang="hr-HR" sz="2400" b="1" dirty="0" err="1" smtClean="0">
                <a:solidFill>
                  <a:srgbClr val="FFFF00"/>
                </a:solidFill>
              </a:rPr>
              <a:t>antiandrogenski</a:t>
            </a:r>
            <a:r>
              <a:rPr lang="hr-HR" sz="2400" b="1" dirty="0" smtClean="0">
                <a:solidFill>
                  <a:srgbClr val="FFFF00"/>
                </a:solidFill>
              </a:rPr>
              <a:t> učinak </a:t>
            </a:r>
            <a:r>
              <a:rPr lang="hr-HR" sz="2400" b="1" dirty="0" smtClean="0">
                <a:solidFill>
                  <a:srgbClr val="FF0000"/>
                </a:solidFill>
              </a:rPr>
              <a:t>(moguć utjecaj na libido↓)</a:t>
            </a:r>
            <a:endParaRPr lang="hr-HR" sz="2400" b="1" dirty="0" smtClean="0">
              <a:solidFill>
                <a:srgbClr val="FFFF00"/>
              </a:solidFill>
            </a:endParaRPr>
          </a:p>
          <a:p>
            <a:r>
              <a:rPr lang="hr-HR" sz="2400" b="1" dirty="0">
                <a:solidFill>
                  <a:srgbClr val="FFFF00"/>
                </a:solidFill>
              </a:rPr>
              <a:t>	</a:t>
            </a:r>
            <a:r>
              <a:rPr lang="hr-HR" sz="2400" b="1" dirty="0" smtClean="0">
                <a:solidFill>
                  <a:srgbClr val="FFFF00"/>
                </a:solidFill>
              </a:rPr>
              <a:t>-</a:t>
            </a:r>
            <a:r>
              <a:rPr lang="hr-HR" sz="2400" b="1" dirty="0" err="1" smtClean="0">
                <a:solidFill>
                  <a:srgbClr val="FFFF00"/>
                </a:solidFill>
              </a:rPr>
              <a:t>glukokortiokoidni</a:t>
            </a:r>
            <a:r>
              <a:rPr lang="hr-HR" sz="2400" b="1" dirty="0" smtClean="0">
                <a:solidFill>
                  <a:srgbClr val="FFFF00"/>
                </a:solidFill>
              </a:rPr>
              <a:t> učinak </a:t>
            </a:r>
            <a:r>
              <a:rPr lang="hr-HR" sz="2400" b="1" dirty="0" smtClean="0">
                <a:solidFill>
                  <a:srgbClr val="FF0000"/>
                </a:solidFill>
              </a:rPr>
              <a:t>(tolerancija glukoze↓)</a:t>
            </a:r>
          </a:p>
          <a:p>
            <a:r>
              <a:rPr lang="hr-HR" sz="2400" b="1" dirty="0">
                <a:solidFill>
                  <a:srgbClr val="FFFF00"/>
                </a:solidFill>
              </a:rPr>
              <a:t>	</a:t>
            </a:r>
            <a:r>
              <a:rPr lang="hr-HR" sz="2400" b="1" dirty="0" smtClean="0">
                <a:solidFill>
                  <a:srgbClr val="FFFF00"/>
                </a:solidFill>
              </a:rPr>
              <a:t>-</a:t>
            </a:r>
            <a:r>
              <a:rPr lang="hr-HR" sz="2400" b="1" dirty="0" err="1" smtClean="0">
                <a:solidFill>
                  <a:srgbClr val="FFFF00"/>
                </a:solidFill>
              </a:rPr>
              <a:t>antimineralokortikoidni</a:t>
            </a:r>
            <a:r>
              <a:rPr lang="hr-HR" sz="2400" b="1" dirty="0" smtClean="0">
                <a:solidFill>
                  <a:srgbClr val="FFFF00"/>
                </a:solidFill>
              </a:rPr>
              <a:t> učinak </a:t>
            </a:r>
            <a:r>
              <a:rPr lang="hr-HR" sz="2400" b="1" dirty="0" smtClean="0">
                <a:solidFill>
                  <a:srgbClr val="FF0000"/>
                </a:solidFill>
              </a:rPr>
              <a:t>(retencija tekućine,TT↑)</a:t>
            </a:r>
          </a:p>
          <a:p>
            <a:r>
              <a:rPr lang="hr-HR" sz="2400" b="1" dirty="0">
                <a:solidFill>
                  <a:srgbClr val="FFFF00"/>
                </a:solidFill>
              </a:rPr>
              <a:t>	</a:t>
            </a:r>
            <a:r>
              <a:rPr lang="hr-HR" sz="2400" b="1" dirty="0" smtClean="0">
                <a:solidFill>
                  <a:srgbClr val="FFFF00"/>
                </a:solidFill>
              </a:rPr>
              <a:t>-</a:t>
            </a:r>
            <a:r>
              <a:rPr lang="hr-HR" sz="2400" b="1" dirty="0" err="1" smtClean="0">
                <a:solidFill>
                  <a:srgbClr val="FFFF00"/>
                </a:solidFill>
              </a:rPr>
              <a:t>neurohormonski</a:t>
            </a:r>
            <a:r>
              <a:rPr lang="hr-HR" sz="2400" b="1" dirty="0" smtClean="0">
                <a:solidFill>
                  <a:srgbClr val="FFFF00"/>
                </a:solidFill>
              </a:rPr>
              <a:t> učinci </a:t>
            </a:r>
            <a:r>
              <a:rPr lang="hr-HR" sz="2400" b="1" dirty="0" smtClean="0">
                <a:solidFill>
                  <a:srgbClr val="FF0000"/>
                </a:solidFill>
              </a:rPr>
              <a:t>(depresija,anksioznost)</a:t>
            </a:r>
          </a:p>
          <a:p>
            <a:endParaRPr lang="hr-HR" sz="2400" b="1" dirty="0">
              <a:solidFill>
                <a:srgbClr val="FF0000"/>
              </a:solidFill>
            </a:endParaRPr>
          </a:p>
          <a:p>
            <a:r>
              <a:rPr lang="hr-HR" sz="2800" b="1" u="sng" dirty="0" smtClean="0">
                <a:solidFill>
                  <a:srgbClr val="FFFF00"/>
                </a:solidFill>
              </a:rPr>
              <a:t>PROMJENE ENERGETSKE RAVNOTEŽE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400" b="1" dirty="0" smtClean="0">
                <a:solidFill>
                  <a:srgbClr val="FFFF00"/>
                </a:solidFill>
              </a:rPr>
              <a:t>-unošenje i utrošak energije↑ u </a:t>
            </a:r>
            <a:r>
              <a:rPr lang="hr-HR" sz="2400" b="1" dirty="0" err="1" smtClean="0">
                <a:solidFill>
                  <a:srgbClr val="FFFF00"/>
                </a:solidFill>
              </a:rPr>
              <a:t>luteinskoj</a:t>
            </a:r>
            <a:r>
              <a:rPr lang="hr-HR" sz="2400" b="1" dirty="0" smtClean="0">
                <a:solidFill>
                  <a:srgbClr val="FFFF00"/>
                </a:solidFill>
              </a:rPr>
              <a:t> </a:t>
            </a:r>
            <a:r>
              <a:rPr lang="hr-HR" sz="2400" b="1" dirty="0" smtClean="0">
                <a:solidFill>
                  <a:srgbClr val="FFFF00"/>
                </a:solidFill>
              </a:rPr>
              <a:t>fazi </a:t>
            </a:r>
            <a:r>
              <a:rPr lang="hr-HR" sz="2400" b="1" u="sng" dirty="0" smtClean="0">
                <a:solidFill>
                  <a:srgbClr val="FFFF00"/>
                </a:solidFill>
              </a:rPr>
              <a:t>mršavih žena</a:t>
            </a:r>
          </a:p>
          <a:p>
            <a:r>
              <a:rPr lang="hr-HR" sz="2400" b="1" dirty="0">
                <a:solidFill>
                  <a:srgbClr val="FFFF00"/>
                </a:solidFill>
              </a:rPr>
              <a:t>	</a:t>
            </a:r>
            <a:r>
              <a:rPr lang="hr-HR" sz="2400" b="1" dirty="0" smtClean="0">
                <a:solidFill>
                  <a:srgbClr val="FFFF00"/>
                </a:solidFill>
              </a:rPr>
              <a:t>	</a:t>
            </a:r>
            <a:r>
              <a:rPr lang="hr-HR" sz="2400" b="1" dirty="0" smtClean="0">
                <a:solidFill>
                  <a:srgbClr val="FF0000"/>
                </a:solidFill>
              </a:rPr>
              <a:t>(jednostavni i složeni ugljikohidrati i masti reduciraju</a:t>
            </a:r>
          </a:p>
          <a:p>
            <a:r>
              <a:rPr lang="hr-HR" sz="2400" b="1" dirty="0">
                <a:solidFill>
                  <a:srgbClr val="FF0000"/>
                </a:solidFill>
              </a:rPr>
              <a:t>	</a:t>
            </a:r>
            <a:r>
              <a:rPr lang="hr-HR" sz="2400" b="1" dirty="0" smtClean="0">
                <a:solidFill>
                  <a:srgbClr val="FF0000"/>
                </a:solidFill>
              </a:rPr>
              <a:t>	psihičke tegobe i izazivaju osjećaj sitosti)</a:t>
            </a:r>
          </a:p>
          <a:p>
            <a:r>
              <a:rPr lang="hr-HR" sz="2400" b="1" dirty="0">
                <a:solidFill>
                  <a:srgbClr val="FF0000"/>
                </a:solidFill>
              </a:rPr>
              <a:t>	</a:t>
            </a:r>
            <a:r>
              <a:rPr lang="hr-HR" sz="2400" b="1" dirty="0" smtClean="0">
                <a:solidFill>
                  <a:srgbClr val="FFFF00"/>
                </a:solidFill>
              </a:rPr>
              <a:t>-</a:t>
            </a:r>
            <a:r>
              <a:rPr lang="hr-HR" sz="2400" b="1" u="sng" dirty="0" smtClean="0">
                <a:solidFill>
                  <a:srgbClr val="FFFF00"/>
                </a:solidFill>
              </a:rPr>
              <a:t>debele žene </a:t>
            </a:r>
            <a:r>
              <a:rPr lang="hr-HR" sz="2400" b="1" dirty="0" smtClean="0">
                <a:solidFill>
                  <a:srgbClr val="FFFF00"/>
                </a:solidFill>
              </a:rPr>
              <a:t>2-3x učestaliji PMS</a:t>
            </a:r>
            <a:endParaRPr lang="hr-HR" sz="2800" b="1" dirty="0" smtClean="0">
              <a:solidFill>
                <a:srgbClr val="FFFF00"/>
              </a:solidFill>
            </a:endParaRPr>
          </a:p>
          <a:p>
            <a:endParaRPr lang="hr-HR" sz="2400" b="1" dirty="0">
              <a:solidFill>
                <a:srgbClr val="FF0000"/>
              </a:solidFill>
            </a:endParaRPr>
          </a:p>
          <a:p>
            <a:endParaRPr lang="hr-HR" sz="2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1287" y="6355902"/>
            <a:ext cx="37305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b="1" dirty="0" smtClean="0"/>
              <a:t>ZIEGLER,2000 ; SCHINDLER, 2003.; </a:t>
            </a:r>
            <a:r>
              <a:rPr lang="hr-HR" sz="1400" b="1" dirty="0" err="1" smtClean="0"/>
              <a:t>McNEIL</a:t>
            </a:r>
            <a:r>
              <a:rPr lang="hr-HR" sz="1400" b="1" dirty="0" smtClean="0"/>
              <a:t>,2014</a:t>
            </a:r>
            <a:endParaRPr lang="hr-HR" sz="1400" b="1" dirty="0"/>
          </a:p>
        </p:txBody>
      </p:sp>
    </p:spTree>
    <p:extLst>
      <p:ext uri="{BB962C8B-B14F-4D97-AF65-F5344CB8AC3E}">
        <p14:creationId xmlns:p14="http://schemas.microsoft.com/office/powerpoint/2010/main" val="120061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909" y="404664"/>
            <a:ext cx="30281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ETIOLOGIJA PMS</a:t>
            </a:r>
            <a:endParaRPr lang="hr-HR" sz="32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772816"/>
            <a:ext cx="8080482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u="sng" dirty="0" smtClean="0">
                <a:solidFill>
                  <a:srgbClr val="FFFF00"/>
                </a:solidFill>
              </a:rPr>
              <a:t>GENETIKA</a:t>
            </a:r>
            <a:r>
              <a:rPr lang="hr-HR" sz="2400" b="1" dirty="0" smtClean="0">
                <a:solidFill>
                  <a:srgbClr val="FF00FF"/>
                </a:solidFill>
              </a:rPr>
              <a:t>   - </a:t>
            </a:r>
            <a:r>
              <a:rPr lang="hr-HR" sz="2400" b="1" dirty="0" err="1" smtClean="0">
                <a:solidFill>
                  <a:srgbClr val="FF00FF"/>
                </a:solidFill>
              </a:rPr>
              <a:t>bitter</a:t>
            </a:r>
            <a:r>
              <a:rPr lang="hr-HR" sz="2400" b="1" dirty="0" smtClean="0">
                <a:solidFill>
                  <a:srgbClr val="FF00FF"/>
                </a:solidFill>
              </a:rPr>
              <a:t> receptor gen TAS2R38 značajno povezan sa</a:t>
            </a:r>
          </a:p>
          <a:p>
            <a:r>
              <a:rPr lang="hr-HR" sz="2400" b="1" dirty="0">
                <a:solidFill>
                  <a:srgbClr val="FF00FF"/>
                </a:solidFill>
              </a:rPr>
              <a:t>	</a:t>
            </a:r>
            <a:r>
              <a:rPr lang="hr-HR" sz="2400" b="1" dirty="0" smtClean="0">
                <a:solidFill>
                  <a:srgbClr val="FF00FF"/>
                </a:solidFill>
              </a:rPr>
              <a:t>	sklonošću i jačinom PMS</a:t>
            </a:r>
          </a:p>
          <a:p>
            <a:r>
              <a:rPr lang="hr-HR" sz="2400" b="1" dirty="0" smtClean="0">
                <a:solidFill>
                  <a:srgbClr val="FF00FF"/>
                </a:solidFill>
              </a:rPr>
              <a:t>	        - varijacije u </a:t>
            </a:r>
            <a:r>
              <a:rPr lang="hr-HR" sz="2400" b="1" dirty="0" err="1" smtClean="0">
                <a:solidFill>
                  <a:srgbClr val="FF00FF"/>
                </a:solidFill>
              </a:rPr>
              <a:t>E</a:t>
            </a:r>
            <a:r>
              <a:rPr lang="hr-HR" sz="1400" b="1" dirty="0" err="1" smtClean="0">
                <a:solidFill>
                  <a:srgbClr val="FF00FF"/>
                </a:solidFill>
              </a:rPr>
              <a:t>r</a:t>
            </a:r>
            <a:r>
              <a:rPr lang="hr-HR" sz="2400" b="1" dirty="0" smtClean="0">
                <a:solidFill>
                  <a:srgbClr val="FF00FF"/>
                </a:solidFill>
              </a:rPr>
              <a:t> 1 tj. </a:t>
            </a:r>
            <a:r>
              <a:rPr lang="hr-HR" sz="2400" b="1" dirty="0" err="1" smtClean="0">
                <a:solidFill>
                  <a:srgbClr val="FF00FF"/>
                </a:solidFill>
              </a:rPr>
              <a:t>E</a:t>
            </a:r>
            <a:r>
              <a:rPr lang="hr-HR" sz="1400" b="1" dirty="0" err="1" smtClean="0">
                <a:solidFill>
                  <a:srgbClr val="FF00FF"/>
                </a:solidFill>
              </a:rPr>
              <a:t>r</a:t>
            </a:r>
            <a:r>
              <a:rPr lang="hr-HR" sz="2400" b="1" dirty="0" smtClean="0">
                <a:solidFill>
                  <a:srgbClr val="FF00FF"/>
                </a:solidFill>
              </a:rPr>
              <a:t> </a:t>
            </a:r>
            <a:r>
              <a:rPr lang="el-GR" sz="2400" b="1" dirty="0" smtClean="0">
                <a:solidFill>
                  <a:srgbClr val="FF00FF"/>
                </a:solidFill>
              </a:rPr>
              <a:t>α</a:t>
            </a:r>
            <a:r>
              <a:rPr lang="hr-HR" sz="2400" b="1" dirty="0" smtClean="0">
                <a:solidFill>
                  <a:srgbClr val="FF00FF"/>
                </a:solidFill>
              </a:rPr>
              <a:t> genu (majka /kćer, </a:t>
            </a:r>
            <a:r>
              <a:rPr lang="hr-HR" sz="2400" b="1" dirty="0" err="1" smtClean="0">
                <a:solidFill>
                  <a:srgbClr val="FF00FF"/>
                </a:solidFill>
              </a:rPr>
              <a:t>gemini</a:t>
            </a:r>
            <a:r>
              <a:rPr lang="hr-HR" sz="2400" b="1" dirty="0" smtClean="0">
                <a:solidFill>
                  <a:srgbClr val="FF00FF"/>
                </a:solidFill>
              </a:rPr>
              <a:t>)</a:t>
            </a:r>
          </a:p>
          <a:p>
            <a:endParaRPr lang="hr-HR" sz="2400" b="1" dirty="0">
              <a:solidFill>
                <a:srgbClr val="FF00FF"/>
              </a:solidFill>
            </a:endParaRPr>
          </a:p>
          <a:p>
            <a:r>
              <a:rPr lang="hr-HR" sz="2400" b="1" u="sng" dirty="0" smtClean="0">
                <a:solidFill>
                  <a:srgbClr val="FFFF00"/>
                </a:solidFill>
              </a:rPr>
              <a:t>PREDISPOZICIJA</a:t>
            </a:r>
          </a:p>
          <a:p>
            <a:r>
              <a:rPr lang="hr-HR" sz="2400" b="1" dirty="0">
                <a:solidFill>
                  <a:srgbClr val="FF00FF"/>
                </a:solidFill>
              </a:rPr>
              <a:t>	 </a:t>
            </a:r>
            <a:r>
              <a:rPr lang="hr-HR" sz="2400" b="1" dirty="0" smtClean="0">
                <a:solidFill>
                  <a:srgbClr val="FF00FF"/>
                </a:solidFill>
              </a:rPr>
              <a:t>       - osobe s nekim oblikom reprodukcijske depresije</a:t>
            </a:r>
          </a:p>
          <a:p>
            <a:r>
              <a:rPr lang="hr-HR" sz="2400" b="1" dirty="0">
                <a:solidFill>
                  <a:srgbClr val="FF00FF"/>
                </a:solidFill>
              </a:rPr>
              <a:t>	</a:t>
            </a:r>
            <a:r>
              <a:rPr lang="hr-HR" sz="2400" b="1" dirty="0" smtClean="0">
                <a:solidFill>
                  <a:srgbClr val="FF00FF"/>
                </a:solidFill>
              </a:rPr>
              <a:t>        - osobe s </a:t>
            </a:r>
            <a:r>
              <a:rPr lang="hr-HR" sz="2400" b="1" dirty="0" err="1" smtClean="0">
                <a:solidFill>
                  <a:srgbClr val="FF00FF"/>
                </a:solidFill>
              </a:rPr>
              <a:t>preegzistentnim</a:t>
            </a:r>
            <a:r>
              <a:rPr lang="hr-HR" sz="2400" b="1" dirty="0" smtClean="0">
                <a:solidFill>
                  <a:srgbClr val="FF00FF"/>
                </a:solidFill>
              </a:rPr>
              <a:t> psihičkim tegobama</a:t>
            </a:r>
          </a:p>
          <a:p>
            <a:r>
              <a:rPr lang="hr-HR" sz="2400" b="1" dirty="0">
                <a:solidFill>
                  <a:srgbClr val="FF00FF"/>
                </a:solidFill>
              </a:rPr>
              <a:t>	</a:t>
            </a:r>
            <a:r>
              <a:rPr lang="hr-HR" sz="2400" b="1" dirty="0" smtClean="0">
                <a:solidFill>
                  <a:srgbClr val="FF00FF"/>
                </a:solidFill>
              </a:rPr>
              <a:t>        - niža naobrazba</a:t>
            </a:r>
          </a:p>
          <a:p>
            <a:r>
              <a:rPr lang="hr-HR" sz="2400" b="1" dirty="0">
                <a:solidFill>
                  <a:srgbClr val="FF00FF"/>
                </a:solidFill>
              </a:rPr>
              <a:t>	</a:t>
            </a:r>
            <a:r>
              <a:rPr lang="hr-HR" sz="2400" b="1" dirty="0" smtClean="0">
                <a:solidFill>
                  <a:srgbClr val="FF00FF"/>
                </a:solidFill>
              </a:rPr>
              <a:t>        - pušenje</a:t>
            </a:r>
          </a:p>
          <a:p>
            <a:r>
              <a:rPr lang="hr-HR" sz="2400" b="1" dirty="0">
                <a:solidFill>
                  <a:srgbClr val="FF00FF"/>
                </a:solidFill>
              </a:rPr>
              <a:t>	</a:t>
            </a:r>
            <a:r>
              <a:rPr lang="hr-HR" sz="2400" b="1" dirty="0" smtClean="0">
                <a:solidFill>
                  <a:srgbClr val="FF00FF"/>
                </a:solidFill>
              </a:rPr>
              <a:t>        - debljina</a:t>
            </a:r>
          </a:p>
          <a:p>
            <a:r>
              <a:rPr lang="hr-HR" sz="2400" b="1" dirty="0">
                <a:solidFill>
                  <a:srgbClr val="FF00FF"/>
                </a:solidFill>
              </a:rPr>
              <a:t>	</a:t>
            </a:r>
            <a:r>
              <a:rPr lang="hr-HR" sz="2400" b="1" dirty="0" smtClean="0">
                <a:solidFill>
                  <a:srgbClr val="FF00FF"/>
                </a:solidFill>
              </a:rPr>
              <a:t>        - traume,stresovi,anksioznost</a:t>
            </a:r>
          </a:p>
        </p:txBody>
      </p:sp>
    </p:spTree>
    <p:extLst>
      <p:ext uri="{BB962C8B-B14F-4D97-AF65-F5344CB8AC3E}">
        <p14:creationId xmlns:p14="http://schemas.microsoft.com/office/powerpoint/2010/main" val="119969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07321" y="520321"/>
            <a:ext cx="32973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PATOGENEZA PMS</a:t>
            </a:r>
            <a:endParaRPr lang="hr-HR" sz="32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340768"/>
            <a:ext cx="911104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800" b="1" dirty="0" smtClean="0"/>
              <a:t> KONCENTRACIJA </a:t>
            </a:r>
            <a:r>
              <a:rPr lang="hr-HR" sz="2800" b="1" dirty="0" smtClean="0">
                <a:solidFill>
                  <a:srgbClr val="FF0000"/>
                </a:solidFill>
              </a:rPr>
              <a:t>SPOLNIH STEROIDA I NJIHOVIH METABO-        	LITA </a:t>
            </a:r>
            <a:r>
              <a:rPr lang="hr-HR" sz="2800" b="1" dirty="0" smtClean="0"/>
              <a:t>NE RAZLIKUJE </a:t>
            </a:r>
            <a:r>
              <a:rPr lang="hr-HR" sz="2800" b="1" dirty="0"/>
              <a:t>SE SIGNIFIKANTNO U ŽENA KOJE </a:t>
            </a:r>
            <a:endParaRPr lang="hr-HR" sz="2800" b="1" dirty="0" smtClean="0"/>
          </a:p>
          <a:p>
            <a:pPr lvl="1"/>
            <a:r>
              <a:rPr lang="hr-HR" sz="2800" b="1" dirty="0" smtClean="0"/>
              <a:t>	IMAJU IZRAŽEN PMS I ONIH BEZ SIMPTOMA</a:t>
            </a:r>
          </a:p>
          <a:p>
            <a:pPr lvl="1"/>
            <a:endParaRPr lang="hr-H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800" b="1" dirty="0" smtClean="0"/>
              <a:t> KIRURŠKA I MEDIKAMENTOZNA </a:t>
            </a:r>
            <a:r>
              <a:rPr lang="hr-HR" sz="2800" b="1" dirty="0" smtClean="0">
                <a:solidFill>
                  <a:srgbClr val="FF0000"/>
                </a:solidFill>
              </a:rPr>
              <a:t>OVARIJEKTOMIJA </a:t>
            </a:r>
            <a:r>
              <a:rPr lang="hr-HR" sz="2800" b="1" dirty="0" smtClean="0"/>
              <a:t>PREKI- 	</a:t>
            </a:r>
            <a:r>
              <a:rPr lang="hr-HR" sz="2800" b="1" dirty="0"/>
              <a:t>IDA </a:t>
            </a:r>
            <a:r>
              <a:rPr lang="hr-HR" sz="2800" b="1" dirty="0" smtClean="0"/>
              <a:t>SIMPTOME </a:t>
            </a:r>
            <a:r>
              <a:rPr lang="hr-HR" sz="2800" b="1" dirty="0"/>
              <a:t>I ZNAKOVE PMS,ZNAČI DA </a:t>
            </a:r>
            <a:r>
              <a:rPr lang="hr-HR" sz="2800" b="1" dirty="0" smtClean="0"/>
              <a:t>SU CIKLIČ- 	KA KRETANJA SPOLNIH</a:t>
            </a:r>
            <a:r>
              <a:rPr lang="hr-HR" sz="2800" b="1" dirty="0"/>
              <a:t> STEROIDA </a:t>
            </a:r>
            <a:r>
              <a:rPr lang="hr-HR" sz="2800" b="1" dirty="0" smtClean="0"/>
              <a:t>TEMELJNI MEHANI- </a:t>
            </a:r>
            <a:endParaRPr lang="hr-HR" sz="2800" b="1" dirty="0"/>
          </a:p>
          <a:p>
            <a:r>
              <a:rPr lang="hr-HR" sz="2800" b="1" dirty="0"/>
              <a:t>	</a:t>
            </a:r>
            <a:r>
              <a:rPr lang="hr-HR" sz="2800" b="1" dirty="0" smtClean="0"/>
              <a:t>ZAM TEGOBA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/>
              <a:t>RADI SE O </a:t>
            </a:r>
            <a:r>
              <a:rPr lang="hr-HR" sz="2800" b="1" dirty="0" smtClean="0">
                <a:solidFill>
                  <a:srgbClr val="FF0000"/>
                </a:solidFill>
              </a:rPr>
              <a:t>ABNORMALNOM ODGOVORU </a:t>
            </a:r>
            <a:r>
              <a:rPr lang="hr-HR" sz="2800" b="1" dirty="0" smtClean="0"/>
              <a:t>(NEUROTRANS-</a:t>
            </a:r>
            <a:r>
              <a:rPr lang="hr-HR" sz="2800" b="1" dirty="0" smtClean="0">
                <a:solidFill>
                  <a:srgbClr val="FF0000"/>
                </a:solidFill>
              </a:rPr>
              <a:t>  	</a:t>
            </a:r>
            <a:r>
              <a:rPr lang="hr-HR" sz="2800" b="1" dirty="0" smtClean="0"/>
              <a:t>ANSMITERA) </a:t>
            </a:r>
            <a:r>
              <a:rPr lang="hr-HR" sz="2800" b="1" dirty="0"/>
              <a:t>NA UREDNU CIKLIČKU </a:t>
            </a:r>
            <a:r>
              <a:rPr lang="hr-HR" sz="2800" b="1" dirty="0" smtClean="0"/>
              <a:t>DINAMIKU SPOL- </a:t>
            </a:r>
          </a:p>
          <a:p>
            <a:r>
              <a:rPr lang="hr-HR" sz="2800" b="1" dirty="0" smtClean="0"/>
              <a:t>	NIH STEROIDA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19" y="6417946"/>
            <a:ext cx="380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b="1" dirty="0" smtClean="0">
                <a:solidFill>
                  <a:schemeClr val="tx1">
                    <a:lumMod val="75000"/>
                  </a:schemeClr>
                </a:solidFill>
              </a:rPr>
              <a:t>YONKERS,2014.; STEINER,2013.; FREEMAN,2011.</a:t>
            </a:r>
            <a:endParaRPr lang="hr-HR" sz="1400" b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09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266" y="402430"/>
            <a:ext cx="8588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600" b="1" dirty="0" smtClean="0">
                <a:solidFill>
                  <a:schemeClr val="tx1">
                    <a:lumMod val="75000"/>
                  </a:schemeClr>
                </a:solidFill>
              </a:rPr>
              <a:t>ODNOS SPOLNIH STEROIDA I TRANSMITERA</a:t>
            </a:r>
            <a:endParaRPr lang="hr-HR" sz="36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160" y="1916832"/>
            <a:ext cx="9156930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b="1" dirty="0">
                <a:solidFill>
                  <a:srgbClr val="FFFF00"/>
                </a:solidFill>
              </a:rPr>
              <a:t>↑</a:t>
            </a:r>
            <a:r>
              <a:rPr lang="hr-HR" sz="3600" b="1" dirty="0" smtClean="0">
                <a:solidFill>
                  <a:srgbClr val="FFFF00"/>
                </a:solidFill>
              </a:rPr>
              <a:t>E</a:t>
            </a:r>
            <a:r>
              <a:rPr lang="hr-HR" sz="1600" b="1" dirty="0" smtClean="0">
                <a:solidFill>
                  <a:srgbClr val="FFFF00"/>
                </a:solidFill>
              </a:rPr>
              <a:t>2</a:t>
            </a:r>
            <a:r>
              <a:rPr lang="hr-HR" sz="3200" b="1" dirty="0" smtClean="0">
                <a:solidFill>
                  <a:srgbClr val="FFFF00"/>
                </a:solidFill>
              </a:rPr>
              <a:t>   =   ↑MAO </a:t>
            </a:r>
            <a:r>
              <a:rPr lang="hr-HR" sz="3200" b="1" dirty="0" err="1" smtClean="0">
                <a:solidFill>
                  <a:srgbClr val="FFFF00"/>
                </a:solidFill>
              </a:rPr>
              <a:t>inhib</a:t>
            </a:r>
            <a:r>
              <a:rPr lang="hr-HR" sz="3200" b="1" dirty="0" smtClean="0">
                <a:solidFill>
                  <a:srgbClr val="FFFF00"/>
                </a:solidFill>
              </a:rPr>
              <a:t>.   =   ↓MAO   =   ↑SEROTONIN</a:t>
            </a:r>
          </a:p>
          <a:p>
            <a:endParaRPr lang="hr-HR" sz="3200" b="1" dirty="0">
              <a:solidFill>
                <a:srgbClr val="FFFF00"/>
              </a:solidFill>
            </a:endParaRPr>
          </a:p>
          <a:p>
            <a:r>
              <a:rPr lang="hr-HR" sz="3200" b="1" dirty="0" smtClean="0">
                <a:solidFill>
                  <a:srgbClr val="FFFF00"/>
                </a:solidFill>
              </a:rPr>
              <a:t>↑P</a:t>
            </a:r>
            <a:r>
              <a:rPr lang="hr-HR" sz="1600" b="1" dirty="0" smtClean="0">
                <a:solidFill>
                  <a:srgbClr val="FFFF00"/>
                </a:solidFill>
              </a:rPr>
              <a:t>4</a:t>
            </a:r>
            <a:r>
              <a:rPr lang="hr-HR" sz="3200" b="1" dirty="0" smtClean="0">
                <a:solidFill>
                  <a:srgbClr val="FFFF00"/>
                </a:solidFill>
              </a:rPr>
              <a:t>   =   ↑MAO                                    =   ↓SEROTONIN</a:t>
            </a:r>
          </a:p>
          <a:p>
            <a:r>
              <a:rPr lang="hr-HR" sz="3200" b="1" dirty="0">
                <a:solidFill>
                  <a:srgbClr val="FFFF00"/>
                </a:solidFill>
              </a:rPr>
              <a:t> </a:t>
            </a:r>
            <a:r>
              <a:rPr lang="hr-HR" sz="3200" b="1" dirty="0" smtClean="0">
                <a:solidFill>
                  <a:srgbClr val="FFFF00"/>
                </a:solidFill>
              </a:rPr>
              <a:t>               ↑ALLOPREGNENOLON       =    ↓SEROTONIN</a:t>
            </a:r>
          </a:p>
          <a:p>
            <a:r>
              <a:rPr lang="hr-HR" sz="3200" b="1" dirty="0">
                <a:solidFill>
                  <a:srgbClr val="FFFF00"/>
                </a:solidFill>
              </a:rPr>
              <a:t> </a:t>
            </a:r>
            <a:r>
              <a:rPr lang="hr-HR" sz="3200" b="1" dirty="0" smtClean="0">
                <a:solidFill>
                  <a:srgbClr val="FFFF00"/>
                </a:solidFill>
              </a:rPr>
              <a:t>                ∆  </a:t>
            </a:r>
            <a:r>
              <a:rPr lang="hr-HR" sz="3200" b="1" dirty="0" err="1" smtClean="0">
                <a:solidFill>
                  <a:srgbClr val="FFFF00"/>
                </a:solidFill>
              </a:rPr>
              <a:t>perif</a:t>
            </a:r>
            <a:r>
              <a:rPr lang="hr-HR" sz="3200" b="1" dirty="0" smtClean="0">
                <a:solidFill>
                  <a:srgbClr val="FFFF00"/>
                </a:solidFill>
              </a:rPr>
              <a:t>. </a:t>
            </a:r>
            <a:r>
              <a:rPr lang="hr-HR" sz="3200" b="1" dirty="0" err="1" smtClean="0">
                <a:solidFill>
                  <a:srgbClr val="FFFF00"/>
                </a:solidFill>
              </a:rPr>
              <a:t>conc</a:t>
            </a:r>
            <a:r>
              <a:rPr lang="hr-HR" sz="3200" b="1" dirty="0" smtClean="0">
                <a:solidFill>
                  <a:srgbClr val="FFFF00"/>
                </a:solidFill>
              </a:rPr>
              <a:t>. </a:t>
            </a:r>
            <a:r>
              <a:rPr lang="el-GR" sz="3200" b="1" dirty="0" smtClean="0">
                <a:solidFill>
                  <a:srgbClr val="FFFF00"/>
                </a:solidFill>
              </a:rPr>
              <a:t>β</a:t>
            </a:r>
            <a:r>
              <a:rPr lang="hr-HR" sz="3200" b="1" dirty="0" smtClean="0">
                <a:solidFill>
                  <a:srgbClr val="FFFF00"/>
                </a:solidFill>
              </a:rPr>
              <a:t> ENDORFINA(PMS)</a:t>
            </a:r>
          </a:p>
          <a:p>
            <a:endParaRPr lang="hr-HR" sz="3200" b="1" dirty="0">
              <a:solidFill>
                <a:srgbClr val="FFFF00"/>
              </a:solidFill>
            </a:endParaRPr>
          </a:p>
          <a:p>
            <a:r>
              <a:rPr lang="hr-HR" sz="3200" b="1" dirty="0" smtClean="0">
                <a:solidFill>
                  <a:srgbClr val="FFFF00"/>
                </a:solidFill>
              </a:rPr>
              <a:t> ↑ALLO  =  ↑funkcije GABA A</a:t>
            </a:r>
            <a:r>
              <a:rPr lang="hr-HR" sz="2000" b="1" dirty="0" smtClean="0">
                <a:solidFill>
                  <a:srgbClr val="FFFF00"/>
                </a:solidFill>
              </a:rPr>
              <a:t>r</a:t>
            </a:r>
            <a:r>
              <a:rPr lang="hr-HR" sz="3200" b="1" dirty="0" smtClean="0">
                <a:solidFill>
                  <a:srgbClr val="FFFF00"/>
                </a:solidFill>
              </a:rPr>
              <a:t>  =  ANXIOLIZA(</a:t>
            </a:r>
            <a:r>
              <a:rPr lang="hr-HR" sz="3200" b="1" dirty="0" err="1" smtClean="0">
                <a:solidFill>
                  <a:srgbClr val="FFFF00"/>
                </a:solidFill>
              </a:rPr>
              <a:t>bd</a:t>
            </a:r>
            <a:r>
              <a:rPr lang="hr-HR" sz="3200" b="1" dirty="0" smtClean="0">
                <a:solidFill>
                  <a:srgbClr val="FFFF00"/>
                </a:solidFill>
              </a:rPr>
              <a:t> </a:t>
            </a:r>
            <a:r>
              <a:rPr lang="hr-HR" sz="3200" b="1" dirty="0" err="1" smtClean="0">
                <a:solidFill>
                  <a:srgbClr val="FFFF00"/>
                </a:solidFill>
              </a:rPr>
              <a:t>like</a:t>
            </a:r>
            <a:r>
              <a:rPr lang="hr-HR" sz="3200" b="1" dirty="0" smtClean="0">
                <a:solidFill>
                  <a:srgbClr val="FFFF00"/>
                </a:solidFill>
              </a:rPr>
              <a:t>)</a:t>
            </a:r>
          </a:p>
          <a:p>
            <a:r>
              <a:rPr lang="hr-HR" sz="3200" b="1" dirty="0">
                <a:solidFill>
                  <a:srgbClr val="FFFF00"/>
                </a:solidFill>
              </a:rPr>
              <a:t> </a:t>
            </a:r>
            <a:r>
              <a:rPr lang="hr-HR" sz="3200" b="1" dirty="0" smtClean="0">
                <a:solidFill>
                  <a:srgbClr val="FFFF00"/>
                </a:solidFill>
              </a:rPr>
              <a:t>     </a:t>
            </a:r>
            <a:endParaRPr lang="hr-HR" sz="32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1162" y="6340678"/>
            <a:ext cx="379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b="1" dirty="0" smtClean="0">
                <a:solidFill>
                  <a:schemeClr val="tx1">
                    <a:lumMod val="75000"/>
                  </a:schemeClr>
                </a:solidFill>
              </a:rPr>
              <a:t>YONKERS,2014.; STEINER,2013.; FREEMAN 2011.</a:t>
            </a:r>
            <a:endParaRPr lang="hr-HR" sz="1400" b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8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80038"/>
            <a:ext cx="816011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DOKAZI KLJUČNE ULOGE SEROTONINA U PATO-</a:t>
            </a:r>
          </a:p>
          <a:p>
            <a:pPr algn="ctr"/>
            <a:r>
              <a:rPr lang="hr-HR" sz="3200" b="1" dirty="0" smtClean="0">
                <a:solidFill>
                  <a:schemeClr val="tx1">
                    <a:lumMod val="75000"/>
                  </a:schemeClr>
                </a:solidFill>
              </a:rPr>
              <a:t>GENEZI PMS</a:t>
            </a:r>
            <a:endParaRPr lang="hr-HR" sz="32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833098"/>
            <a:ext cx="906870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00FF"/>
                </a:solidFill>
              </a:rPr>
              <a:t>U </a:t>
            </a:r>
            <a:r>
              <a:rPr lang="hr-HR" sz="2800" b="1" dirty="0" smtClean="0">
                <a:solidFill>
                  <a:srgbClr val="FF00FF"/>
                </a:solidFill>
              </a:rPr>
              <a:t>LUTEINSKOJ </a:t>
            </a:r>
            <a:r>
              <a:rPr lang="hr-HR" sz="2800" b="1" dirty="0" smtClean="0">
                <a:solidFill>
                  <a:srgbClr val="FF00FF"/>
                </a:solidFill>
              </a:rPr>
              <a:t>FAZI CIKLUSA ŽENA S PMS KONCENTRA-</a:t>
            </a:r>
          </a:p>
          <a:p>
            <a:r>
              <a:rPr lang="hr-HR" sz="2800" b="1" dirty="0">
                <a:solidFill>
                  <a:srgbClr val="FF00FF"/>
                </a:solidFill>
              </a:rPr>
              <a:t>	</a:t>
            </a:r>
            <a:r>
              <a:rPr lang="hr-HR" sz="2800" b="1" dirty="0" smtClean="0">
                <a:solidFill>
                  <a:srgbClr val="FF00FF"/>
                </a:solidFill>
              </a:rPr>
              <a:t>CIJA </a:t>
            </a:r>
            <a:r>
              <a:rPr lang="hr-HR" sz="2800" b="1" dirty="0" smtClean="0">
                <a:solidFill>
                  <a:srgbClr val="FFFF00"/>
                </a:solidFill>
              </a:rPr>
              <a:t>SEROTONINA U PLAZMI I TROMBOCITIMA↓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FF00"/>
                </a:solidFill>
              </a:rPr>
              <a:t>PET STUDIJE </a:t>
            </a:r>
            <a:r>
              <a:rPr lang="hr-HR" sz="2800" b="1" dirty="0" smtClean="0">
                <a:solidFill>
                  <a:srgbClr val="FF00FF"/>
                </a:solidFill>
              </a:rPr>
              <a:t>DOKAZALE ∆ U SEROTONINSKOM ODGOVO-</a:t>
            </a:r>
          </a:p>
          <a:p>
            <a:r>
              <a:rPr lang="hr-HR" sz="2800" b="1" dirty="0">
                <a:solidFill>
                  <a:srgbClr val="FFFF00"/>
                </a:solidFill>
              </a:rPr>
              <a:t>	</a:t>
            </a:r>
            <a:r>
              <a:rPr lang="hr-HR" sz="2800" b="1" dirty="0" smtClean="0">
                <a:solidFill>
                  <a:srgbClr val="FF00FF"/>
                </a:solidFill>
              </a:rPr>
              <a:t>RU PMDD/NORMALNI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00FF"/>
                </a:solidFill>
              </a:rPr>
              <a:t>FENFLURAMIN </a:t>
            </a:r>
            <a:r>
              <a:rPr lang="hr-HR" sz="2800" b="1" dirty="0" smtClean="0">
                <a:solidFill>
                  <a:srgbClr val="FFFF00"/>
                </a:solidFill>
              </a:rPr>
              <a:t>AGONIST SEROTONINA </a:t>
            </a:r>
            <a:r>
              <a:rPr lang="hr-HR" sz="2800" b="1" dirty="0" smtClean="0">
                <a:solidFill>
                  <a:srgbClr val="FF00FF"/>
                </a:solidFill>
              </a:rPr>
              <a:t>POPRAVLJA</a:t>
            </a:r>
          </a:p>
          <a:p>
            <a:r>
              <a:rPr lang="hr-HR" sz="2800" b="1" dirty="0">
                <a:solidFill>
                  <a:srgbClr val="FF00FF"/>
                </a:solidFill>
              </a:rPr>
              <a:t>	</a:t>
            </a:r>
            <a:r>
              <a:rPr lang="hr-HR" sz="2800" b="1" dirty="0" smtClean="0">
                <a:solidFill>
                  <a:srgbClr val="FF00FF"/>
                </a:solidFill>
              </a:rPr>
              <a:t>SIMPTOME PMS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00FF"/>
                </a:solidFill>
              </a:rPr>
              <a:t>AKUTNI PAD 5-HT </a:t>
            </a:r>
            <a:r>
              <a:rPr lang="hr-HR" sz="2800" b="1" dirty="0" smtClean="0">
                <a:solidFill>
                  <a:srgbClr val="FFFF00"/>
                </a:solidFill>
              </a:rPr>
              <a:t>PREKURSORA SEROTONINA </a:t>
            </a:r>
            <a:r>
              <a:rPr lang="hr-HR" sz="2800" b="1" dirty="0" smtClean="0">
                <a:solidFill>
                  <a:srgbClr val="FF00FF"/>
                </a:solidFill>
              </a:rPr>
              <a:t>POGOR-</a:t>
            </a:r>
          </a:p>
          <a:p>
            <a:r>
              <a:rPr lang="hr-HR" sz="2800" b="1" dirty="0">
                <a:solidFill>
                  <a:srgbClr val="FF00FF"/>
                </a:solidFill>
              </a:rPr>
              <a:t>	</a:t>
            </a:r>
            <a:r>
              <a:rPr lang="hr-HR" sz="2800" b="1" dirty="0" smtClean="0">
                <a:solidFill>
                  <a:srgbClr val="FF00FF"/>
                </a:solidFill>
              </a:rPr>
              <a:t>ŠAVA SIMPTOME PMS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b="1" dirty="0" smtClean="0">
                <a:solidFill>
                  <a:srgbClr val="FF00FF"/>
                </a:solidFill>
              </a:rPr>
              <a:t>METERGOLIN </a:t>
            </a:r>
            <a:r>
              <a:rPr lang="hr-HR" sz="2800" b="1" dirty="0" smtClean="0">
                <a:solidFill>
                  <a:srgbClr val="FFFF00"/>
                </a:solidFill>
              </a:rPr>
              <a:t>ANTAGONIST SEROTONINA </a:t>
            </a:r>
            <a:r>
              <a:rPr lang="hr-HR" sz="2800" b="1" dirty="0" smtClean="0">
                <a:solidFill>
                  <a:srgbClr val="FF00FF"/>
                </a:solidFill>
              </a:rPr>
              <a:t>POGORŠAVA</a:t>
            </a:r>
          </a:p>
          <a:p>
            <a:r>
              <a:rPr lang="hr-HR" sz="2800" b="1" dirty="0">
                <a:solidFill>
                  <a:srgbClr val="FF00FF"/>
                </a:solidFill>
              </a:rPr>
              <a:t>	</a:t>
            </a:r>
            <a:r>
              <a:rPr lang="hr-HR" sz="2800" b="1" dirty="0" smtClean="0">
                <a:solidFill>
                  <a:srgbClr val="FF00FF"/>
                </a:solidFill>
              </a:rPr>
              <a:t>SIMPTOME PMS</a:t>
            </a:r>
            <a:endParaRPr lang="hr-HR" sz="2800" b="1" dirty="0">
              <a:solidFill>
                <a:srgbClr val="FF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1162" y="6373782"/>
            <a:ext cx="25068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b="1" dirty="0" smtClean="0">
                <a:solidFill>
                  <a:schemeClr val="tx1">
                    <a:lumMod val="75000"/>
                  </a:schemeClr>
                </a:solidFill>
              </a:rPr>
              <a:t>YONKERS,2014.; STEINER,2013.</a:t>
            </a:r>
            <a:endParaRPr lang="hr-HR" sz="1400" b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43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631</Words>
  <Application>Microsoft Office PowerPoint</Application>
  <PresentationFormat>On-screen Show (4:3)</PresentationFormat>
  <Paragraphs>250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Srecko</dc:creator>
  <cp:lastModifiedBy>Srecko</cp:lastModifiedBy>
  <cp:revision>142</cp:revision>
  <dcterms:created xsi:type="dcterms:W3CDTF">2014-04-16T16:09:55Z</dcterms:created>
  <dcterms:modified xsi:type="dcterms:W3CDTF">2014-05-14T19:06:32Z</dcterms:modified>
</cp:coreProperties>
</file>